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2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257" r:id="rId4"/>
    <p:sldId id="258" r:id="rId5"/>
    <p:sldId id="259" r:id="rId7"/>
    <p:sldId id="260" r:id="rId8"/>
    <p:sldId id="261" r:id="rId9"/>
    <p:sldId id="262" r:id="rId10"/>
    <p:sldId id="263" r:id="rId11"/>
    <p:sldId id="264" r:id="rId12"/>
    <p:sldId id="265" r:id="rId13"/>
    <p:sldId id="266" r:id="rId14"/>
    <p:sldId id="270" r:id="rId15"/>
    <p:sldId id="267" r:id="rId16"/>
    <p:sldId id="272" r:id="rId17"/>
    <p:sldId id="269" r:id="rId18"/>
  </p:sldIdLst>
  <p:sldSz cx="18288000" cy="10287000"/>
  <p:notesSz cx="6858000" cy="9144000"/>
  <p:embeddedFontLst>
    <p:embeddedFont>
      <p:font typeface="Nunito Bold"/>
      <p:bold r:id="rId22"/>
    </p:embeddedFont>
    <p:embeddedFont>
      <p:font typeface="Nunito"/>
      <p:regular r:id="rId23"/>
    </p:embeddedFont>
    <p:embeddedFont>
      <p:font typeface="PT Sans" panose="020B0503020203020204"/>
      <p:regular r:id="rId24"/>
    </p:embeddedFont>
    <p:embeddedFont>
      <p:font typeface="PT Sans Bold" panose="020B0703020203020204"/>
      <p:bold r:id="rId25"/>
    </p:embeddedFont>
    <p:embeddedFont>
      <p:font typeface="Calibri" panose="020F050202020403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DFC"/>
    <a:srgbClr val="A4D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lIns="0" tIns="0" rIns="0" bIns="0">
            <a:normAutofit/>
          </a:bodyPr>
          <a:lstStyle>
            <a:lvl1pPr algn="l" fontAlgn="base">
              <a:defRPr sz="48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2" Type="http://schemas.openxmlformats.org/officeDocument/2006/relationships/notesSlide" Target="../notesSlides/notesSlide3.xml"/><Relationship Id="rId11" Type="http://schemas.openxmlformats.org/officeDocument/2006/relationships/slideLayout" Target="../slideLayouts/slideLayout7.xml"/><Relationship Id="rId10" Type="http://schemas.openxmlformats.org/officeDocument/2006/relationships/image" Target="../media/image1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hyperlink" Target="https://www.kaggle.com/datasets/risangbaskoro/wlasl-processed" TargetMode="External"/><Relationship Id="rId4" Type="http://schemas.openxmlformats.org/officeDocument/2006/relationships/hyperlink" Target="https://www.kaggle.com/datasets/prathumarikeri/indian-sign-language-isl" TargetMode="External"/><Relationship Id="rId3" Type="http://schemas.openxmlformats.org/officeDocument/2006/relationships/hyperlink" Target="https://www.kaggle.com/datasets/ayuraj/asl-dataset" TargetMode="External"/><Relationship Id="rId2" Type="http://schemas.openxmlformats.org/officeDocument/2006/relationships/image" Target="../media/image16.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810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4" name="Freeform 4"/>
          <p:cNvSpPr/>
          <p:nvPr/>
        </p:nvSpPr>
        <p:spPr>
          <a:xfrm>
            <a:off x="4233366" y="270544"/>
            <a:ext cx="8012519" cy="9745912"/>
          </a:xfrm>
          <a:custGeom>
            <a:avLst/>
            <a:gdLst/>
            <a:ahLst/>
            <a:cxnLst/>
            <a:rect l="l" t="t" r="r" b="b"/>
            <a:pathLst>
              <a:path w="8012519" h="9745912">
                <a:moveTo>
                  <a:pt x="0" y="0"/>
                </a:moveTo>
                <a:lnTo>
                  <a:pt x="8012519" y="0"/>
                </a:lnTo>
                <a:lnTo>
                  <a:pt x="8012519" y="9745912"/>
                </a:lnTo>
                <a:lnTo>
                  <a:pt x="0" y="9745912"/>
                </a:lnTo>
                <a:lnTo>
                  <a:pt x="0" y="0"/>
                </a:lnTo>
                <a:close/>
              </a:path>
            </a:pathLst>
          </a:custGeom>
          <a:blipFill>
            <a:blip r:embed="rId1"/>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279308"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5" name="Freeform 5"/>
          <p:cNvSpPr/>
          <p:nvPr/>
        </p:nvSpPr>
        <p:spPr>
          <a:xfrm>
            <a:off x="1582621" y="818094"/>
            <a:ext cx="6054964" cy="4615322"/>
          </a:xfrm>
          <a:custGeom>
            <a:avLst/>
            <a:gdLst/>
            <a:ahLst/>
            <a:cxnLst/>
            <a:rect l="l" t="t" r="r" b="b"/>
            <a:pathLst>
              <a:path w="6054964" h="4615322">
                <a:moveTo>
                  <a:pt x="0" y="0"/>
                </a:moveTo>
                <a:lnTo>
                  <a:pt x="6054964" y="0"/>
                </a:lnTo>
                <a:lnTo>
                  <a:pt x="6054964" y="4615322"/>
                </a:lnTo>
                <a:lnTo>
                  <a:pt x="0" y="4615322"/>
                </a:lnTo>
                <a:lnTo>
                  <a:pt x="0" y="0"/>
                </a:lnTo>
                <a:close/>
              </a:path>
            </a:pathLst>
          </a:custGeom>
          <a:blipFill>
            <a:blip r:embed="rId2"/>
            <a:stretch>
              <a:fillRect/>
            </a:stretch>
          </a:blipFill>
        </p:spPr>
      </p:sp>
      <p:sp>
        <p:nvSpPr>
          <p:cNvPr id="6" name="Freeform 6"/>
          <p:cNvSpPr/>
          <p:nvPr/>
        </p:nvSpPr>
        <p:spPr>
          <a:xfrm>
            <a:off x="11576151" y="875244"/>
            <a:ext cx="4486192" cy="4622966"/>
          </a:xfrm>
          <a:custGeom>
            <a:avLst/>
            <a:gdLst/>
            <a:ahLst/>
            <a:cxnLst/>
            <a:rect l="l" t="t" r="r" b="b"/>
            <a:pathLst>
              <a:path w="4486192" h="4622966">
                <a:moveTo>
                  <a:pt x="0" y="0"/>
                </a:moveTo>
                <a:lnTo>
                  <a:pt x="4486192" y="0"/>
                </a:lnTo>
                <a:lnTo>
                  <a:pt x="4486192" y="4622966"/>
                </a:lnTo>
                <a:lnTo>
                  <a:pt x="0" y="4622966"/>
                </a:lnTo>
                <a:lnTo>
                  <a:pt x="0" y="0"/>
                </a:lnTo>
                <a:close/>
              </a:path>
            </a:pathLst>
          </a:custGeom>
          <a:blipFill>
            <a:blip r:embed="rId3"/>
            <a:stretch>
              <a:fillRect/>
            </a:stretch>
          </a:blipFill>
        </p:spPr>
      </p:sp>
      <p:sp>
        <p:nvSpPr>
          <p:cNvPr id="7" name="Freeform 7"/>
          <p:cNvSpPr/>
          <p:nvPr/>
        </p:nvSpPr>
        <p:spPr>
          <a:xfrm rot="-5400000">
            <a:off x="3481191" y="4515854"/>
            <a:ext cx="11879837" cy="907188"/>
          </a:xfrm>
          <a:custGeom>
            <a:avLst/>
            <a:gdLst/>
            <a:ahLst/>
            <a:cxnLst/>
            <a:rect l="l" t="t" r="r" b="b"/>
            <a:pathLst>
              <a:path w="11879837" h="907188">
                <a:moveTo>
                  <a:pt x="0" y="0"/>
                </a:moveTo>
                <a:lnTo>
                  <a:pt x="11879837" y="0"/>
                </a:lnTo>
                <a:lnTo>
                  <a:pt x="11879837" y="907187"/>
                </a:lnTo>
                <a:lnTo>
                  <a:pt x="0" y="907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0">
            <a:off x="1582621" y="6386341"/>
            <a:ext cx="6880404" cy="3077534"/>
            <a:chOff x="0" y="0"/>
            <a:chExt cx="9173872" cy="4103379"/>
          </a:xfrm>
        </p:grpSpPr>
        <p:sp>
          <p:nvSpPr>
            <p:cNvPr id="9" name="TextBox 9"/>
            <p:cNvSpPr txBox="1"/>
            <p:nvPr/>
          </p:nvSpPr>
          <p:spPr>
            <a:xfrm>
              <a:off x="0" y="-104775"/>
              <a:ext cx="9173210" cy="1370165"/>
            </a:xfrm>
            <a:prstGeom prst="rect">
              <a:avLst/>
            </a:prstGeom>
          </p:spPr>
          <p:txBody>
            <a:bodyPr lIns="0" tIns="0" rIns="0" bIns="0" rtlCol="0" anchor="t">
              <a:spAutoFit/>
            </a:bodyPr>
            <a:lstStyle/>
            <a:p>
              <a:pPr marL="407035" lvl="1" indent="-203835" algn="l">
                <a:lnSpc>
                  <a:spcPts val="4315"/>
                </a:lnSpc>
                <a:buFont typeface="Arial" panose="020B0604020202020204"/>
                <a:buChar char="•"/>
              </a:pPr>
              <a:r>
                <a:rPr lang="en-US" sz="2700">
                  <a:solidFill>
                    <a:srgbClr val="00002E"/>
                  </a:solidFill>
                  <a:latin typeface="PT Sans" panose="020B0503020203020204"/>
                  <a:ea typeface="PT Sans" panose="020B0503020203020204"/>
                  <a:cs typeface="PT Sans" panose="020B0503020203020204"/>
                  <a:sym typeface="PT Sans" panose="020B0503020203020204"/>
                </a:rPr>
                <a:t>Enhances communication between deaf and blind individuals</a:t>
              </a:r>
              <a:endParaRPr lang="en-US" sz="27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0" name="TextBox 10"/>
            <p:cNvSpPr txBox="1"/>
            <p:nvPr/>
          </p:nvSpPr>
          <p:spPr>
            <a:xfrm>
              <a:off x="0" y="1426468"/>
              <a:ext cx="9173210" cy="1370165"/>
            </a:xfrm>
            <a:prstGeom prst="rect">
              <a:avLst/>
            </a:prstGeom>
          </p:spPr>
          <p:txBody>
            <a:bodyPr lIns="0" tIns="0" rIns="0" bIns="0" rtlCol="0" anchor="t">
              <a:spAutoFit/>
            </a:bodyPr>
            <a:lstStyle/>
            <a:p>
              <a:pPr marL="407035" lvl="1" indent="-203835" algn="l">
                <a:lnSpc>
                  <a:spcPts val="4315"/>
                </a:lnSpc>
                <a:buFont typeface="Arial" panose="020B0604020202020204"/>
                <a:buChar char="•"/>
              </a:pPr>
              <a:r>
                <a:rPr lang="en-US" sz="2700">
                  <a:solidFill>
                    <a:srgbClr val="00002E"/>
                  </a:solidFill>
                  <a:latin typeface="PT Sans" panose="020B0503020203020204"/>
                  <a:ea typeface="PT Sans" panose="020B0503020203020204"/>
                  <a:cs typeface="PT Sans" panose="020B0503020203020204"/>
                  <a:sym typeface="PT Sans" panose="020B0503020203020204"/>
                </a:rPr>
                <a:t>Promotes independence and social inclusion</a:t>
              </a:r>
              <a:endParaRPr lang="en-US" sz="27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1" name="TextBox 11"/>
            <p:cNvSpPr txBox="1"/>
            <p:nvPr/>
          </p:nvSpPr>
          <p:spPr>
            <a:xfrm>
              <a:off x="463" y="3457114"/>
              <a:ext cx="9173408" cy="646265"/>
            </a:xfrm>
            <a:prstGeom prst="rect">
              <a:avLst/>
            </a:prstGeom>
          </p:spPr>
          <p:txBody>
            <a:bodyPr lIns="0" tIns="0" rIns="0" bIns="0" rtlCol="0" anchor="t">
              <a:spAutoFit/>
            </a:bodyPr>
            <a:lstStyle/>
            <a:p>
              <a:pPr marL="407035" lvl="1" indent="-203835" algn="l">
                <a:lnSpc>
                  <a:spcPts val="4315"/>
                </a:lnSpc>
                <a:buFont typeface="Arial" panose="020B0604020202020204"/>
                <a:buChar char="•"/>
              </a:pPr>
              <a:r>
                <a:rPr lang="en-US" sz="2700">
                  <a:solidFill>
                    <a:srgbClr val="00002E"/>
                  </a:solidFill>
                  <a:latin typeface="PT Sans" panose="020B0503020203020204"/>
                  <a:ea typeface="PT Sans" panose="020B0503020203020204"/>
                  <a:cs typeface="PT Sans" panose="020B0503020203020204"/>
                  <a:sym typeface="PT Sans" panose="020B0503020203020204"/>
                </a:rPr>
                <a:t>Utilizes cutting-edge AI/ML techniques</a:t>
              </a:r>
              <a:endParaRPr lang="en-US" sz="2700">
                <a:solidFill>
                  <a:srgbClr val="00002E"/>
                </a:solidFill>
                <a:latin typeface="PT Sans" panose="020B0503020203020204"/>
                <a:ea typeface="PT Sans" panose="020B0503020203020204"/>
                <a:cs typeface="PT Sans" panose="020B0503020203020204"/>
                <a:sym typeface="PT Sans" panose="020B0503020203020204"/>
              </a:endParaRPr>
            </a:p>
          </p:txBody>
        </p:sp>
      </p:grpSp>
      <p:grpSp>
        <p:nvGrpSpPr>
          <p:cNvPr id="12" name="Group 12"/>
          <p:cNvGrpSpPr/>
          <p:nvPr/>
        </p:nvGrpSpPr>
        <p:grpSpPr>
          <a:xfrm rot="0">
            <a:off x="10379194" y="6386456"/>
            <a:ext cx="6880106" cy="3077389"/>
            <a:chOff x="0" y="0"/>
            <a:chExt cx="9173475" cy="4103186"/>
          </a:xfrm>
        </p:grpSpPr>
        <p:sp>
          <p:nvSpPr>
            <p:cNvPr id="13" name="TextBox 13"/>
            <p:cNvSpPr txBox="1"/>
            <p:nvPr/>
          </p:nvSpPr>
          <p:spPr>
            <a:xfrm>
              <a:off x="0" y="3456920"/>
              <a:ext cx="9173408" cy="646265"/>
            </a:xfrm>
            <a:prstGeom prst="rect">
              <a:avLst/>
            </a:prstGeom>
          </p:spPr>
          <p:txBody>
            <a:bodyPr lIns="0" tIns="0" rIns="0" bIns="0" rtlCol="0" anchor="t">
              <a:spAutoFit/>
            </a:bodyPr>
            <a:lstStyle/>
            <a:p>
              <a:pPr marL="407035" lvl="1" indent="-203835" algn="l">
                <a:lnSpc>
                  <a:spcPts val="4315"/>
                </a:lnSpc>
                <a:buFont typeface="Arial" panose="020B0604020202020204"/>
                <a:buChar char="•"/>
              </a:pPr>
              <a:r>
                <a:rPr lang="en-US" sz="2700">
                  <a:solidFill>
                    <a:srgbClr val="00002E"/>
                  </a:solidFill>
                  <a:latin typeface="PT Sans" panose="020B0503020203020204"/>
                  <a:ea typeface="PT Sans" panose="020B0503020203020204"/>
                  <a:cs typeface="PT Sans" panose="020B0503020203020204"/>
                  <a:sym typeface="PT Sans" panose="020B0503020203020204"/>
                </a:rPr>
                <a:t>Real-time processing and accuracy issues</a:t>
              </a:r>
              <a:endParaRPr lang="en-US" sz="27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4" name="TextBox 14"/>
            <p:cNvSpPr txBox="1"/>
            <p:nvPr/>
          </p:nvSpPr>
          <p:spPr>
            <a:xfrm>
              <a:off x="70" y="-104775"/>
              <a:ext cx="9173405" cy="1370165"/>
            </a:xfrm>
            <a:prstGeom prst="rect">
              <a:avLst/>
            </a:prstGeom>
          </p:spPr>
          <p:txBody>
            <a:bodyPr lIns="0" tIns="0" rIns="0" bIns="0" rtlCol="0" anchor="t">
              <a:spAutoFit/>
            </a:bodyPr>
            <a:lstStyle/>
            <a:p>
              <a:pPr marL="407035" lvl="1" indent="-203835" algn="l">
                <a:lnSpc>
                  <a:spcPts val="4315"/>
                </a:lnSpc>
                <a:buFont typeface="Arial" panose="020B0604020202020204"/>
                <a:buChar char="•"/>
              </a:pPr>
              <a:r>
                <a:rPr lang="en-US" sz="2700">
                  <a:solidFill>
                    <a:srgbClr val="00002E"/>
                  </a:solidFill>
                  <a:latin typeface="PT Sans" panose="020B0503020203020204"/>
                  <a:ea typeface="PT Sans" panose="020B0503020203020204"/>
                  <a:cs typeface="PT Sans" panose="020B0503020203020204"/>
                  <a:sym typeface="PT Sans" panose="020B0503020203020204"/>
                </a:rPr>
                <a:t>Challenges in obtaining high-quality, representative datasets</a:t>
              </a:r>
              <a:endParaRPr lang="en-US" sz="27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5" name="TextBox 15"/>
            <p:cNvSpPr txBox="1"/>
            <p:nvPr/>
          </p:nvSpPr>
          <p:spPr>
            <a:xfrm>
              <a:off x="70" y="1541832"/>
              <a:ext cx="9173405" cy="1370165"/>
            </a:xfrm>
            <a:prstGeom prst="rect">
              <a:avLst/>
            </a:prstGeom>
          </p:spPr>
          <p:txBody>
            <a:bodyPr lIns="0" tIns="0" rIns="0" bIns="0" rtlCol="0" anchor="t">
              <a:spAutoFit/>
            </a:bodyPr>
            <a:lstStyle/>
            <a:p>
              <a:pPr marL="407035" lvl="1" indent="-203835" algn="l">
                <a:lnSpc>
                  <a:spcPts val="4315"/>
                </a:lnSpc>
                <a:buFont typeface="Arial" panose="020B0604020202020204"/>
                <a:buChar char="•"/>
              </a:pPr>
              <a:r>
                <a:rPr lang="en-US" sz="2700">
                  <a:solidFill>
                    <a:srgbClr val="00002E"/>
                  </a:solidFill>
                  <a:latin typeface="PT Sans" panose="020B0503020203020204"/>
                  <a:ea typeface="PT Sans" panose="020B0503020203020204"/>
                  <a:cs typeface="PT Sans" panose="020B0503020203020204"/>
                  <a:sym typeface="PT Sans" panose="020B0503020203020204"/>
                </a:rPr>
                <a:t>Potential resistance to new technology adoption</a:t>
              </a:r>
              <a:endParaRPr lang="en-US" sz="2700">
                <a:solidFill>
                  <a:srgbClr val="00002E"/>
                </a:solidFill>
                <a:latin typeface="PT Sans" panose="020B0503020203020204"/>
                <a:ea typeface="PT Sans" panose="020B0503020203020204"/>
                <a:cs typeface="PT Sans" panose="020B0503020203020204"/>
                <a:sym typeface="PT Sans" panose="020B050302020302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graphicFrame>
        <p:nvGraphicFramePr>
          <p:cNvPr id="4" name="Table 4"/>
          <p:cNvGraphicFramePr>
            <a:graphicFrameLocks noGrp="1"/>
          </p:cNvGraphicFramePr>
          <p:nvPr/>
        </p:nvGraphicFramePr>
        <p:xfrm>
          <a:off x="1028700" y="1278221"/>
          <a:ext cx="16599159" cy="8848728"/>
        </p:xfrm>
        <a:graphic>
          <a:graphicData uri="http://schemas.openxmlformats.org/drawingml/2006/table">
            <a:tbl>
              <a:tblPr/>
              <a:tblGrid>
                <a:gridCol w="3921673"/>
                <a:gridCol w="2894127"/>
                <a:gridCol w="9783359"/>
              </a:tblGrid>
              <a:tr h="763644">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Category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Task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Description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r>
              <a:tr h="1155012">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Implemented Work Phase - 1</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Database Collection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Compiled a comprehensive dataset for training and testing. Ensured data diversity and quality.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r>
              <a:tr h="1155012">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Model Training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Utilized collected data to train initial models. Conducted multiple training sessions to refine model accuracy.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r>
              <a:tr h="1155012">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Model Evaluation</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Tested various machine learning models. Evaluated performance metrics to identify the most effective model.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r>
              <a:tr h="1155012">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Recognition of A-Z Hand Signs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Achieved accurate recognition of all alphabet hand signs. Validated results through rigorous testing.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r>
              <a:tr h="1155012">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Implemented Work Phase - 2</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Expansion of Sign Prediction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Integrate more complex and additional signs into the system. Ensure high accuracy and reliability for new signs.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r>
              <a:tr h="1155012">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User Interface Development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Design and develop a user-friendly interface. Ensure accessibility for both deaf and blind users.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r>
              <a:tr h="1155012">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Text-to-Speech Integration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c>
                  <a:txBody>
                    <a:bodyPr rtlCol="0"/>
                    <a:lstStyle/>
                    <a:p>
                      <a:pPr algn="just">
                        <a:lnSpc>
                          <a:spcPts val="3080"/>
                        </a:lnSpc>
                        <a:defRPr/>
                      </a:pPr>
                      <a:r>
                        <a:rPr lang="en-US" sz="2200">
                          <a:solidFill>
                            <a:srgbClr val="000000"/>
                          </a:solidFill>
                          <a:latin typeface="PT Sans Bold" panose="020B0703020203020204"/>
                          <a:ea typeface="PT Sans Bold" panose="020B0703020203020204"/>
                          <a:cs typeface="PT Sans Bold" panose="020B0703020203020204"/>
                          <a:sym typeface="PT Sans Bold" panose="020B0703020203020204"/>
                        </a:rPr>
                        <a:t>Implement text-to-speech functionality. Ensure clear and accurate vocalization of recognized signs. </a:t>
                      </a:r>
                      <a:endParaRPr lang="en-US" sz="1100"/>
                    </a:p>
                  </a:txBody>
                  <a:tcPr marL="161925" marR="161925" marT="161925" marB="161925"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DFC"/>
                    </a:solidFill>
                  </a:tcPr>
                </a:tc>
              </a:tr>
            </a:tbl>
          </a:graphicData>
        </a:graphic>
      </p:graphicFrame>
      <p:sp>
        <p:nvSpPr>
          <p:cNvPr id="5" name="TextBox 5"/>
          <p:cNvSpPr txBox="1"/>
          <p:nvPr/>
        </p:nvSpPr>
        <p:spPr>
          <a:xfrm>
            <a:off x="7125517" y="406400"/>
            <a:ext cx="4036966" cy="622300"/>
          </a:xfrm>
          <a:prstGeom prst="rect">
            <a:avLst/>
          </a:prstGeom>
        </p:spPr>
        <p:txBody>
          <a:bodyPr lIns="0" tIns="0" rIns="0" bIns="0" rtlCol="0" anchor="t">
            <a:spAutoFit/>
          </a:bodyPr>
          <a:lstStyle/>
          <a:p>
            <a:pPr algn="l">
              <a:lnSpc>
                <a:spcPts val="5000"/>
              </a:lnSpc>
            </a:pPr>
            <a:r>
              <a:rPr lang="en-US" sz="4000">
                <a:solidFill>
                  <a:srgbClr val="00002E"/>
                </a:solidFill>
                <a:latin typeface="Nunito Bold"/>
                <a:ea typeface="Nunito Bold"/>
                <a:cs typeface="Nunito Bold"/>
                <a:sym typeface="Nunito Bold"/>
              </a:rPr>
              <a:t>Module / Work </a:t>
            </a:r>
            <a:endParaRPr lang="en-US" sz="4000">
              <a:solidFill>
                <a:srgbClr val="00002E"/>
              </a:solidFill>
              <a:latin typeface="Nunito Bold"/>
              <a:ea typeface="Nunito Bold"/>
              <a:cs typeface="Nunito Bold"/>
              <a:sym typeface="Nunito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8255"/>
            <a:ext cx="18288000" cy="1064387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4" name="TextBox 4"/>
          <p:cNvSpPr txBox="1"/>
          <p:nvPr/>
        </p:nvSpPr>
        <p:spPr>
          <a:xfrm>
            <a:off x="1263650" y="1009650"/>
            <a:ext cx="16484600" cy="826770"/>
          </a:xfrm>
          <a:prstGeom prst="rect">
            <a:avLst/>
          </a:prstGeom>
        </p:spPr>
        <p:txBody>
          <a:bodyPr wrap="square" lIns="0" tIns="0" rIns="0" bIns="0" rtlCol="0" anchor="t">
            <a:spAutoFit/>
          </a:bodyPr>
          <a:lstStyle/>
          <a:p>
            <a:pPr algn="ctr">
              <a:lnSpc>
                <a:spcPts val="6450"/>
              </a:lnSpc>
            </a:pPr>
            <a:r>
              <a:rPr lang="en-US" sz="5155">
                <a:solidFill>
                  <a:srgbClr val="00002E"/>
                </a:solidFill>
                <a:latin typeface="Nunito Bold"/>
                <a:ea typeface="Nunito Bold"/>
                <a:cs typeface="Nunito Bold"/>
                <a:sym typeface="Nunito Bold"/>
              </a:rPr>
              <a:t>Future Work</a:t>
            </a:r>
            <a:endParaRPr lang="en-US" sz="5155">
              <a:solidFill>
                <a:srgbClr val="00002E"/>
              </a:solidFill>
              <a:latin typeface="Nunito Bold"/>
              <a:ea typeface="Nunito Bold"/>
              <a:cs typeface="Nunito Bold"/>
              <a:sym typeface="Nunito Bold"/>
            </a:endParaRPr>
          </a:p>
        </p:txBody>
      </p:sp>
      <p:grpSp>
        <p:nvGrpSpPr>
          <p:cNvPr id="5" name="Group 5"/>
          <p:cNvGrpSpPr/>
          <p:nvPr/>
        </p:nvGrpSpPr>
        <p:grpSpPr>
          <a:xfrm rot="0">
            <a:off x="1291590" y="2363470"/>
            <a:ext cx="15967710" cy="6761055"/>
            <a:chOff x="0" y="-133350"/>
            <a:chExt cx="21289978" cy="6556664"/>
          </a:xfrm>
        </p:grpSpPr>
        <p:sp>
          <p:nvSpPr>
            <p:cNvPr id="6" name="TextBox 6"/>
            <p:cNvSpPr txBox="1"/>
            <p:nvPr/>
          </p:nvSpPr>
          <p:spPr>
            <a:xfrm>
              <a:off x="0" y="-133350"/>
              <a:ext cx="21289978" cy="695242"/>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[1]  Enhancing Model Generalization</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7" name="TextBox 7"/>
            <p:cNvSpPr txBox="1"/>
            <p:nvPr/>
          </p:nvSpPr>
          <p:spPr>
            <a:xfrm>
              <a:off x="0" y="1331664"/>
              <a:ext cx="21289978" cy="695242"/>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[2]  Expanding Dataset Diversity</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8" name="TextBox 8"/>
            <p:cNvSpPr txBox="1"/>
            <p:nvPr/>
          </p:nvSpPr>
          <p:spPr>
            <a:xfrm>
              <a:off x="0" y="2796679"/>
              <a:ext cx="21289978" cy="695242"/>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[3]  Integrating Multimodal Feedback Mechanism</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9" name="TextBox 9"/>
            <p:cNvSpPr txBox="1"/>
            <p:nvPr/>
          </p:nvSpPr>
          <p:spPr>
            <a:xfrm>
              <a:off x="0" y="4262021"/>
              <a:ext cx="21289978" cy="695242"/>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[4]  User Adaptability and Learning Capabilities</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0" name="TextBox 10"/>
            <p:cNvSpPr txBox="1"/>
            <p:nvPr/>
          </p:nvSpPr>
          <p:spPr>
            <a:xfrm>
              <a:off x="0" y="5728072"/>
              <a:ext cx="21289978" cy="695242"/>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[5]  Cloud Deployment</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14605"/>
            <a:ext cx="18288635" cy="10234295"/>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4" name="TextBox 4"/>
          <p:cNvSpPr txBox="1"/>
          <p:nvPr/>
        </p:nvSpPr>
        <p:spPr>
          <a:xfrm>
            <a:off x="7405904" y="1009650"/>
            <a:ext cx="3476193" cy="795338"/>
          </a:xfrm>
          <a:prstGeom prst="rect">
            <a:avLst/>
          </a:prstGeom>
        </p:spPr>
        <p:txBody>
          <a:bodyPr lIns="0" tIns="0" rIns="0" bIns="0" rtlCol="0" anchor="t">
            <a:spAutoFit/>
          </a:bodyPr>
          <a:lstStyle/>
          <a:p>
            <a:pPr algn="l">
              <a:lnSpc>
                <a:spcPts val="6450"/>
              </a:lnSpc>
            </a:pPr>
            <a:r>
              <a:rPr lang="en-US" sz="5155">
                <a:solidFill>
                  <a:srgbClr val="00002E"/>
                </a:solidFill>
                <a:latin typeface="Nunito Bold"/>
                <a:ea typeface="Nunito Bold"/>
                <a:cs typeface="Nunito Bold"/>
                <a:sym typeface="Nunito Bold"/>
              </a:rPr>
              <a:t>References</a:t>
            </a:r>
            <a:endParaRPr lang="en-US" sz="5155">
              <a:solidFill>
                <a:srgbClr val="00002E"/>
              </a:solidFill>
              <a:latin typeface="Nunito Bold"/>
              <a:ea typeface="Nunito Bold"/>
              <a:cs typeface="Nunito Bold"/>
              <a:sym typeface="Nunito Bold"/>
            </a:endParaRPr>
          </a:p>
        </p:txBody>
      </p:sp>
      <p:grpSp>
        <p:nvGrpSpPr>
          <p:cNvPr id="5" name="Group 5"/>
          <p:cNvGrpSpPr/>
          <p:nvPr/>
        </p:nvGrpSpPr>
        <p:grpSpPr>
          <a:xfrm rot="0">
            <a:off x="1291817" y="3068019"/>
            <a:ext cx="15967483" cy="5870712"/>
            <a:chOff x="0" y="0"/>
            <a:chExt cx="21289978" cy="7827616"/>
          </a:xfrm>
        </p:grpSpPr>
        <p:sp>
          <p:nvSpPr>
            <p:cNvPr id="6" name="TextBox 6"/>
            <p:cNvSpPr txBox="1"/>
            <p:nvPr/>
          </p:nvSpPr>
          <p:spPr>
            <a:xfrm>
              <a:off x="0" y="-133350"/>
              <a:ext cx="21289978" cy="836693"/>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[1]  https://www.kaggle.com/datasets/prathumarikeri/indian-sign-language-isl</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7" name="TextBox 7"/>
            <p:cNvSpPr txBox="1"/>
            <p:nvPr/>
          </p:nvSpPr>
          <p:spPr>
            <a:xfrm>
              <a:off x="0" y="1331664"/>
              <a:ext cx="21289978" cy="836693"/>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[2]  https://www.kaggle.com/datasets/risangbaskoro/wlasl-processed</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8" name="TextBox 8"/>
            <p:cNvSpPr txBox="1"/>
            <p:nvPr/>
          </p:nvSpPr>
          <p:spPr>
            <a:xfrm>
              <a:off x="0" y="2796679"/>
              <a:ext cx="21289978" cy="836693"/>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[3]  https://www.kaggle.com/datasets/ayuraj/asl-dataset</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9" name="TextBox 9"/>
            <p:cNvSpPr txBox="1"/>
            <p:nvPr/>
          </p:nvSpPr>
          <p:spPr>
            <a:xfrm>
              <a:off x="0" y="4262021"/>
              <a:ext cx="21289978" cy="836693"/>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[4]  https://paperswithcode.com/dataset/ms-asl    (RESEARCH PAPER)</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0" name="TextBox 10"/>
            <p:cNvSpPr txBox="1"/>
            <p:nvPr/>
          </p:nvSpPr>
          <p:spPr>
            <a:xfrm>
              <a:off x="0" y="5728072"/>
              <a:ext cx="21289978" cy="836693"/>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[5]  https://paperswithcode.com/dataset/wlasl (RESEARCH PAPER)</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1" name="TextBox 11"/>
            <p:cNvSpPr txBox="1"/>
            <p:nvPr/>
          </p:nvSpPr>
          <p:spPr>
            <a:xfrm>
              <a:off x="0" y="6990923"/>
              <a:ext cx="21289978" cy="836693"/>
            </a:xfrm>
            <a:prstGeom prst="rect">
              <a:avLst/>
            </a:prstGeom>
          </p:spPr>
          <p:txBody>
            <a:bodyPr lIns="0" tIns="0" rIns="0" bIns="0" rtlCol="0" anchor="t">
              <a:spAutoFit/>
            </a:bodyPr>
            <a:lstStyle/>
            <a:p>
              <a:pPr algn="l">
                <a:lnSpc>
                  <a:spcPts val="5595"/>
                </a:lnSpc>
              </a:pPr>
              <a:r>
                <a:rPr lang="en-US" sz="3500">
                  <a:solidFill>
                    <a:srgbClr val="00002E"/>
                  </a:solidFill>
                  <a:latin typeface="PT Sans" panose="020B0503020203020204"/>
                  <a:ea typeface="PT Sans" panose="020B0503020203020204"/>
                  <a:cs typeface="PT Sans" panose="020B0503020203020204"/>
                  <a:sym typeface="PT Sans" panose="020B0503020203020204"/>
                </a:rPr>
                <a:t>[6]  https://ieeexplore.ieee.org/document/10116636    (Research Paper)</a:t>
              </a:r>
              <a:endParaRPr lang="en-US" sz="3500">
                <a:solidFill>
                  <a:srgbClr val="00002E"/>
                </a:solidFill>
                <a:latin typeface="PT Sans" panose="020B0503020203020204"/>
                <a:ea typeface="PT Sans" panose="020B0503020203020204"/>
                <a:cs typeface="PT Sans" panose="020B0503020203020204"/>
                <a:sym typeface="PT Sans" panose="020B05030202030202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2"/>
          <p:cNvGrpSpPr/>
          <p:nvPr/>
        </p:nvGrpSpPr>
        <p:grpSpPr>
          <a:xfrm rot="0">
            <a:off x="0" y="14605"/>
            <a:ext cx="18288635" cy="10234295"/>
            <a:chOff x="0" y="0"/>
            <a:chExt cx="24384000" cy="13716000"/>
          </a:xfrm>
        </p:grpSpPr>
        <p:sp>
          <p:nvSpPr>
            <p:cNvPr id="8"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2" name="TextBox 2"/>
          <p:cNvSpPr txBox="1"/>
          <p:nvPr/>
        </p:nvSpPr>
        <p:spPr>
          <a:xfrm>
            <a:off x="7125985" y="621506"/>
            <a:ext cx="4036029" cy="795338"/>
          </a:xfrm>
          <a:prstGeom prst="rect">
            <a:avLst/>
          </a:prstGeom>
        </p:spPr>
        <p:txBody>
          <a:bodyPr lIns="0" tIns="0" rIns="0" bIns="0" rtlCol="0" anchor="t">
            <a:spAutoFit/>
          </a:bodyPr>
          <a:lstStyle/>
          <a:p>
            <a:pPr algn="l">
              <a:lnSpc>
                <a:spcPts val="6450"/>
              </a:lnSpc>
            </a:pPr>
            <a:r>
              <a:rPr lang="en-US" sz="5155">
                <a:solidFill>
                  <a:srgbClr val="00002E"/>
                </a:solidFill>
                <a:latin typeface="Nunito Bold"/>
                <a:ea typeface="Nunito Bold"/>
                <a:cs typeface="Nunito Bold"/>
                <a:sym typeface="Nunito Bold"/>
              </a:rPr>
              <a:t>Bibliography </a:t>
            </a:r>
            <a:endParaRPr lang="en-US" sz="5155">
              <a:solidFill>
                <a:srgbClr val="00002E"/>
              </a:solidFill>
              <a:latin typeface="Nunito Bold"/>
              <a:ea typeface="Nunito Bold"/>
              <a:cs typeface="Nunito Bold"/>
              <a:sym typeface="Nunito Bold"/>
            </a:endParaRPr>
          </a:p>
        </p:txBody>
      </p:sp>
      <p:grpSp>
        <p:nvGrpSpPr>
          <p:cNvPr id="3" name="Group 3"/>
          <p:cNvGrpSpPr/>
          <p:nvPr/>
        </p:nvGrpSpPr>
        <p:grpSpPr>
          <a:xfrm rot="0">
            <a:off x="803751" y="2596579"/>
            <a:ext cx="16680498" cy="4641380"/>
            <a:chOff x="0" y="0"/>
            <a:chExt cx="22240663" cy="6188507"/>
          </a:xfrm>
        </p:grpSpPr>
        <p:sp>
          <p:nvSpPr>
            <p:cNvPr id="4" name="TextBox 4"/>
            <p:cNvSpPr txBox="1"/>
            <p:nvPr/>
          </p:nvSpPr>
          <p:spPr>
            <a:xfrm>
              <a:off x="0" y="-123825"/>
              <a:ext cx="22240663" cy="1678880"/>
            </a:xfrm>
            <a:prstGeom prst="rect">
              <a:avLst/>
            </a:prstGeom>
          </p:spPr>
          <p:txBody>
            <a:bodyPr lIns="0" tIns="0" rIns="0" bIns="0" rtlCol="0" anchor="t">
              <a:spAutoFit/>
            </a:bodyPr>
            <a:lstStyle/>
            <a:p>
              <a:pPr algn="l">
                <a:lnSpc>
                  <a:spcPts val="5275"/>
                </a:lnSpc>
              </a:pPr>
              <a:r>
                <a:rPr lang="en-US" sz="3300">
                  <a:solidFill>
                    <a:srgbClr val="00002E"/>
                  </a:solidFill>
                  <a:latin typeface="PT Sans" panose="020B0503020203020204"/>
                  <a:ea typeface="PT Sans" panose="020B0503020203020204"/>
                  <a:cs typeface="PT Sans" panose="020B0503020203020204"/>
                  <a:sym typeface="PT Sans" panose="020B0503020203020204"/>
                </a:rPr>
                <a:t>[1]  https://www.youtube.com/watch?v=a99p_fAr6e4&amp;list=PL0FM467k5KSyt5o3ro2fyQGt-6zRkHXRv</a:t>
              </a:r>
              <a:endParaRPr lang="en-US" sz="33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5" name="TextBox 5"/>
            <p:cNvSpPr txBox="1"/>
            <p:nvPr/>
          </p:nvSpPr>
          <p:spPr>
            <a:xfrm>
              <a:off x="0" y="2192901"/>
              <a:ext cx="22240663" cy="1678880"/>
            </a:xfrm>
            <a:prstGeom prst="rect">
              <a:avLst/>
            </a:prstGeom>
          </p:spPr>
          <p:txBody>
            <a:bodyPr lIns="0" tIns="0" rIns="0" bIns="0" rtlCol="0" anchor="t">
              <a:spAutoFit/>
            </a:bodyPr>
            <a:lstStyle/>
            <a:p>
              <a:pPr algn="l">
                <a:lnSpc>
                  <a:spcPts val="5275"/>
                </a:lnSpc>
              </a:pPr>
              <a:r>
                <a:rPr lang="en-US" sz="3300">
                  <a:solidFill>
                    <a:srgbClr val="00002E"/>
                  </a:solidFill>
                  <a:latin typeface="PT Sans" panose="020B0503020203020204"/>
                  <a:ea typeface="PT Sans" panose="020B0503020203020204"/>
                  <a:cs typeface="PT Sans" panose="020B0503020203020204"/>
                  <a:sym typeface="PT Sans" panose="020B0503020203020204"/>
                </a:rPr>
                <a:t>[2]  https://www.youtube.com/watch?v=wa2ARoUUdU8&amp;list=PL0FM467k5KSyt5o3ro2fyQGt-6zRkHXRv&amp;index=2</a:t>
              </a:r>
              <a:endParaRPr lang="en-US" sz="33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6" name="TextBox 6"/>
            <p:cNvSpPr txBox="1"/>
            <p:nvPr/>
          </p:nvSpPr>
          <p:spPr>
            <a:xfrm>
              <a:off x="0" y="4509628"/>
              <a:ext cx="22240663" cy="1678880"/>
            </a:xfrm>
            <a:prstGeom prst="rect">
              <a:avLst/>
            </a:prstGeom>
          </p:spPr>
          <p:txBody>
            <a:bodyPr lIns="0" tIns="0" rIns="0" bIns="0" rtlCol="0" anchor="t">
              <a:spAutoFit/>
            </a:bodyPr>
            <a:lstStyle/>
            <a:p>
              <a:pPr algn="l">
                <a:lnSpc>
                  <a:spcPts val="5275"/>
                </a:lnSpc>
              </a:pPr>
              <a:r>
                <a:rPr lang="en-US" sz="3300">
                  <a:solidFill>
                    <a:srgbClr val="00002E"/>
                  </a:solidFill>
                  <a:latin typeface="PT Sans" panose="020B0503020203020204"/>
                  <a:ea typeface="PT Sans" panose="020B0503020203020204"/>
                  <a:cs typeface="PT Sans" panose="020B0503020203020204"/>
                  <a:sym typeface="PT Sans" panose="020B0503020203020204"/>
                </a:rPr>
                <a:t>[3]  https://www.youtube.com/watch?v=pDXdlXlaCco&amp;list=PL0FM467k5KSyt5o3ro2fyQGt-6zRkHXRv&amp;index=4</a:t>
              </a:r>
              <a:endParaRPr lang="en-US" sz="3300">
                <a:solidFill>
                  <a:srgbClr val="00002E"/>
                </a:solidFill>
                <a:latin typeface="PT Sans" panose="020B0503020203020204"/>
                <a:ea typeface="PT Sans" panose="020B0503020203020204"/>
                <a:cs typeface="PT Sans" panose="020B0503020203020204"/>
                <a:sym typeface="PT Sans" panose="020B0503020203020204"/>
              </a:endParaRPr>
            </a:p>
          </p:txBody>
        </p:sp>
      </p:gr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4" name="Freeform 4"/>
          <p:cNvSpPr/>
          <p:nvPr/>
        </p:nvSpPr>
        <p:spPr>
          <a:xfrm>
            <a:off x="4087058" y="404682"/>
            <a:ext cx="9614585" cy="10027482"/>
          </a:xfrm>
          <a:custGeom>
            <a:avLst/>
            <a:gdLst/>
            <a:ahLst/>
            <a:cxnLst/>
            <a:rect l="l" t="t" r="r" b="b"/>
            <a:pathLst>
              <a:path w="9614585" h="10027482">
                <a:moveTo>
                  <a:pt x="0" y="0"/>
                </a:moveTo>
                <a:lnTo>
                  <a:pt x="9614585" y="0"/>
                </a:lnTo>
                <a:lnTo>
                  <a:pt x="9614585" y="10027482"/>
                </a:lnTo>
                <a:lnTo>
                  <a:pt x="0" y="10027482"/>
                </a:lnTo>
                <a:lnTo>
                  <a:pt x="0" y="0"/>
                </a:lnTo>
                <a:close/>
              </a:path>
            </a:pathLst>
          </a:custGeom>
          <a:blipFill>
            <a:blip r:embed="rId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365307" y="1104900"/>
            <a:ext cx="17557385" cy="2054061"/>
          </a:xfrm>
          <a:prstGeom prst="rect">
            <a:avLst/>
          </a:prstGeom>
        </p:spPr>
        <p:txBody>
          <a:bodyPr lIns="0" tIns="0" rIns="0" bIns="0" rtlCol="0" anchor="t">
            <a:spAutoFit/>
          </a:bodyPr>
          <a:lstStyle/>
          <a:p>
            <a:pPr algn="ctr">
              <a:lnSpc>
                <a:spcPts val="8125"/>
              </a:lnSpc>
            </a:pPr>
            <a:r>
              <a:rPr lang="en-US" sz="6500">
                <a:solidFill>
                  <a:srgbClr val="00002E"/>
                </a:solidFill>
                <a:latin typeface="Nunito Bold"/>
                <a:ea typeface="Nunito Bold"/>
                <a:cs typeface="Nunito Bold"/>
                <a:sym typeface="Nunito Bold"/>
              </a:rPr>
              <a:t>Silent-Talk: </a:t>
            </a:r>
            <a:endParaRPr lang="en-US" sz="6500">
              <a:solidFill>
                <a:srgbClr val="00002E"/>
              </a:solidFill>
              <a:latin typeface="Nunito Bold"/>
              <a:ea typeface="Nunito Bold"/>
              <a:cs typeface="Nunito Bold"/>
              <a:sym typeface="Nunito Bold"/>
            </a:endParaRPr>
          </a:p>
          <a:p>
            <a:pPr algn="ctr">
              <a:lnSpc>
                <a:spcPts val="8125"/>
              </a:lnSpc>
            </a:pPr>
            <a:r>
              <a:rPr lang="en-US" sz="6500">
                <a:solidFill>
                  <a:srgbClr val="00002E"/>
                </a:solidFill>
                <a:latin typeface="Nunito Bold"/>
                <a:ea typeface="Nunito Bold"/>
                <a:cs typeface="Nunito Bold"/>
                <a:sym typeface="Nunito Bold"/>
              </a:rPr>
              <a:t>Bridging Communication for Deaf and Blind</a:t>
            </a:r>
            <a:endParaRPr lang="en-US" sz="6500">
              <a:solidFill>
                <a:srgbClr val="00002E"/>
              </a:solidFill>
              <a:latin typeface="Nunito Bold"/>
              <a:ea typeface="Nunito Bold"/>
              <a:cs typeface="Nunito Bold"/>
              <a:sym typeface="Nunito Bold"/>
            </a:endParaRPr>
          </a:p>
        </p:txBody>
      </p:sp>
      <p:sp>
        <p:nvSpPr>
          <p:cNvPr id="4" name="TextBox 4"/>
          <p:cNvSpPr txBox="1"/>
          <p:nvPr/>
        </p:nvSpPr>
        <p:spPr>
          <a:xfrm>
            <a:off x="1028700" y="3775881"/>
            <a:ext cx="4338400" cy="705018"/>
          </a:xfrm>
          <a:prstGeom prst="rect">
            <a:avLst/>
          </a:prstGeom>
        </p:spPr>
        <p:txBody>
          <a:bodyPr lIns="0" tIns="0" rIns="0" bIns="0" rtlCol="0" anchor="t">
            <a:spAutoFit/>
          </a:bodyPr>
          <a:lstStyle/>
          <a:p>
            <a:pPr algn="l">
              <a:lnSpc>
                <a:spcPts val="5625"/>
              </a:lnSpc>
            </a:pPr>
            <a:r>
              <a:rPr lang="en-US" sz="4500" u="sng">
                <a:solidFill>
                  <a:srgbClr val="00002E"/>
                </a:solidFill>
                <a:latin typeface="Nunito Bold"/>
                <a:ea typeface="Nunito Bold"/>
                <a:cs typeface="Nunito Bold"/>
                <a:sym typeface="Nunito Bold"/>
              </a:rPr>
              <a:t>Team Member : </a:t>
            </a:r>
            <a:endParaRPr lang="en-US" sz="4500" u="sng">
              <a:solidFill>
                <a:srgbClr val="00002E"/>
              </a:solidFill>
              <a:latin typeface="Nunito Bold"/>
              <a:ea typeface="Nunito Bold"/>
              <a:cs typeface="Nunito Bold"/>
              <a:sym typeface="Nunito Bold"/>
            </a:endParaRPr>
          </a:p>
        </p:txBody>
      </p:sp>
      <p:sp>
        <p:nvSpPr>
          <p:cNvPr id="5" name="TextBox 5"/>
          <p:cNvSpPr txBox="1"/>
          <p:nvPr/>
        </p:nvSpPr>
        <p:spPr>
          <a:xfrm>
            <a:off x="1028700" y="4608612"/>
            <a:ext cx="7431771" cy="3804332"/>
          </a:xfrm>
          <a:prstGeom prst="rect">
            <a:avLst/>
          </a:prstGeom>
        </p:spPr>
        <p:txBody>
          <a:bodyPr lIns="0" tIns="0" rIns="0" bIns="0" rtlCol="0" anchor="t">
            <a:spAutoFit/>
          </a:bodyPr>
          <a:lstStyle/>
          <a:p>
            <a:pPr algn="l">
              <a:lnSpc>
                <a:spcPts val="7770"/>
              </a:lnSpc>
            </a:pPr>
            <a:r>
              <a:rPr lang="en-US" sz="3500">
                <a:solidFill>
                  <a:srgbClr val="00002E"/>
                </a:solidFill>
                <a:latin typeface="Nunito"/>
                <a:ea typeface="Nunito"/>
                <a:cs typeface="Nunito"/>
                <a:sym typeface="Nunito"/>
              </a:rPr>
              <a:t>Vraj Patel (21BECE30244)</a:t>
            </a:r>
            <a:endParaRPr lang="en-US" sz="3500">
              <a:solidFill>
                <a:srgbClr val="00002E"/>
              </a:solidFill>
              <a:latin typeface="Nunito"/>
              <a:ea typeface="Nunito"/>
              <a:cs typeface="Nunito"/>
              <a:sym typeface="Nunito"/>
            </a:endParaRPr>
          </a:p>
          <a:p>
            <a:pPr algn="l">
              <a:lnSpc>
                <a:spcPts val="7770"/>
              </a:lnSpc>
            </a:pPr>
            <a:r>
              <a:rPr lang="en-US" sz="3500">
                <a:solidFill>
                  <a:srgbClr val="00002E"/>
                </a:solidFill>
                <a:latin typeface="Nunito"/>
                <a:ea typeface="Nunito"/>
                <a:cs typeface="Nunito"/>
                <a:sym typeface="Nunito"/>
              </a:rPr>
              <a:t>Harsh Patel (21BECE30191)</a:t>
            </a:r>
            <a:endParaRPr lang="en-US" sz="3500">
              <a:solidFill>
                <a:srgbClr val="00002E"/>
              </a:solidFill>
              <a:latin typeface="Nunito"/>
              <a:ea typeface="Nunito"/>
              <a:cs typeface="Nunito"/>
              <a:sym typeface="Nunito"/>
            </a:endParaRPr>
          </a:p>
          <a:p>
            <a:pPr algn="l">
              <a:lnSpc>
                <a:spcPts val="7770"/>
              </a:lnSpc>
            </a:pPr>
            <a:r>
              <a:rPr lang="en-US" sz="3500">
                <a:solidFill>
                  <a:srgbClr val="00002E"/>
                </a:solidFill>
                <a:latin typeface="Nunito"/>
                <a:ea typeface="Nunito"/>
                <a:cs typeface="Nunito"/>
                <a:sym typeface="Nunito"/>
              </a:rPr>
              <a:t>Vishva Patel (21BECE30242)</a:t>
            </a:r>
            <a:endParaRPr lang="en-US" sz="3500">
              <a:solidFill>
                <a:srgbClr val="00002E"/>
              </a:solidFill>
              <a:latin typeface="Nunito"/>
              <a:ea typeface="Nunito"/>
              <a:cs typeface="Nunito"/>
              <a:sym typeface="Nunito"/>
            </a:endParaRPr>
          </a:p>
          <a:p>
            <a:pPr algn="l">
              <a:lnSpc>
                <a:spcPts val="7770"/>
              </a:lnSpc>
            </a:pPr>
            <a:r>
              <a:rPr lang="en-US" sz="3500">
                <a:solidFill>
                  <a:srgbClr val="00002E"/>
                </a:solidFill>
                <a:latin typeface="Nunito"/>
                <a:ea typeface="Nunito"/>
                <a:cs typeface="Nunito"/>
                <a:sym typeface="Nunito"/>
              </a:rPr>
              <a:t>Charmi Rupareliya (21BECE30278)</a:t>
            </a:r>
            <a:endParaRPr lang="en-US" sz="3500">
              <a:solidFill>
                <a:srgbClr val="00002E"/>
              </a:solidFill>
              <a:latin typeface="Nunito"/>
              <a:ea typeface="Nunito"/>
              <a:cs typeface="Nunito"/>
              <a:sym typeface="Nunito"/>
            </a:endParaRPr>
          </a:p>
        </p:txBody>
      </p:sp>
      <p:sp>
        <p:nvSpPr>
          <p:cNvPr id="6" name="TextBox 6"/>
          <p:cNvSpPr txBox="1"/>
          <p:nvPr/>
        </p:nvSpPr>
        <p:spPr>
          <a:xfrm>
            <a:off x="13194263" y="3775881"/>
            <a:ext cx="4338400" cy="705018"/>
          </a:xfrm>
          <a:prstGeom prst="rect">
            <a:avLst/>
          </a:prstGeom>
        </p:spPr>
        <p:txBody>
          <a:bodyPr lIns="0" tIns="0" rIns="0" bIns="0" rtlCol="0" anchor="t">
            <a:spAutoFit/>
          </a:bodyPr>
          <a:lstStyle/>
          <a:p>
            <a:pPr algn="l">
              <a:lnSpc>
                <a:spcPts val="5625"/>
              </a:lnSpc>
            </a:pPr>
            <a:r>
              <a:rPr lang="en-US" sz="4500" u="sng">
                <a:solidFill>
                  <a:srgbClr val="00002E"/>
                </a:solidFill>
                <a:latin typeface="Nunito Bold"/>
                <a:ea typeface="Nunito Bold"/>
                <a:cs typeface="Nunito Bold"/>
                <a:sym typeface="Nunito Bold"/>
              </a:rPr>
              <a:t>Project Mentor: </a:t>
            </a:r>
            <a:endParaRPr lang="en-US" sz="4500" u="sng">
              <a:solidFill>
                <a:srgbClr val="00002E"/>
              </a:solidFill>
              <a:latin typeface="Nunito Bold"/>
              <a:ea typeface="Nunito Bold"/>
              <a:cs typeface="Nunito Bold"/>
              <a:sym typeface="Nunito Bold"/>
            </a:endParaRPr>
          </a:p>
        </p:txBody>
      </p:sp>
      <p:sp>
        <p:nvSpPr>
          <p:cNvPr id="7" name="TextBox 7"/>
          <p:cNvSpPr txBox="1"/>
          <p:nvPr/>
        </p:nvSpPr>
        <p:spPr>
          <a:xfrm>
            <a:off x="13610323" y="4546283"/>
            <a:ext cx="3922340" cy="861060"/>
          </a:xfrm>
          <a:prstGeom prst="rect">
            <a:avLst/>
          </a:prstGeom>
        </p:spPr>
        <p:txBody>
          <a:bodyPr lIns="0" tIns="0" rIns="0" bIns="0" rtlCol="0" anchor="t">
            <a:spAutoFit/>
          </a:bodyPr>
          <a:lstStyle/>
          <a:p>
            <a:pPr algn="l">
              <a:lnSpc>
                <a:spcPts val="7770"/>
              </a:lnSpc>
            </a:pPr>
            <a:r>
              <a:rPr lang="en-US" sz="3500">
                <a:solidFill>
                  <a:srgbClr val="00002E"/>
                </a:solidFill>
                <a:latin typeface="Nunito"/>
                <a:ea typeface="Nunito"/>
                <a:cs typeface="Nunito"/>
                <a:sym typeface="Nunito"/>
              </a:rPr>
              <a:t>Dr. Hitesh Patel</a:t>
            </a:r>
            <a:endParaRPr lang="en-US" sz="3500">
              <a:solidFill>
                <a:srgbClr val="00002E"/>
              </a:solidFill>
              <a:latin typeface="Nunito"/>
              <a:ea typeface="Nunito"/>
              <a:cs typeface="Nunito"/>
              <a:sym typeface="Nunito"/>
            </a:endParaRPr>
          </a:p>
        </p:txBody>
      </p:sp>
      <p:sp>
        <p:nvSpPr>
          <p:cNvPr id="8" name="TextBox 8"/>
          <p:cNvSpPr txBox="1"/>
          <p:nvPr/>
        </p:nvSpPr>
        <p:spPr>
          <a:xfrm>
            <a:off x="4047321" y="8891503"/>
            <a:ext cx="10193359" cy="705018"/>
          </a:xfrm>
          <a:prstGeom prst="rect">
            <a:avLst/>
          </a:prstGeom>
        </p:spPr>
        <p:txBody>
          <a:bodyPr lIns="0" tIns="0" rIns="0" bIns="0" rtlCol="0" anchor="t">
            <a:spAutoFit/>
          </a:bodyPr>
          <a:lstStyle/>
          <a:p>
            <a:pPr algn="l">
              <a:lnSpc>
                <a:spcPts val="5625"/>
              </a:lnSpc>
            </a:pPr>
            <a:r>
              <a:rPr lang="en-US" sz="4500">
                <a:solidFill>
                  <a:srgbClr val="00002E"/>
                </a:solidFill>
                <a:latin typeface="Nunito Bold"/>
                <a:ea typeface="Nunito Bold"/>
                <a:cs typeface="Nunito Bold"/>
                <a:sym typeface="Nunito Bold"/>
              </a:rPr>
              <a:t>Department of Computer Engineering </a:t>
            </a:r>
            <a:endParaRPr lang="en-US" sz="4500">
              <a:solidFill>
                <a:srgbClr val="00002E"/>
              </a:solidFill>
              <a:latin typeface="Nunito Bold"/>
              <a:ea typeface="Nunito Bold"/>
              <a:cs typeface="Nunito Bold"/>
              <a:sym typeface="Nunito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1171486" y="2007186"/>
            <a:ext cx="7821160" cy="1068604"/>
          </a:xfrm>
          <a:prstGeom prst="rect">
            <a:avLst/>
          </a:prstGeom>
        </p:spPr>
        <p:txBody>
          <a:bodyPr lIns="0" tIns="0" rIns="0" bIns="0" rtlCol="0" anchor="t">
            <a:spAutoFit/>
          </a:bodyPr>
          <a:lstStyle/>
          <a:p>
            <a:pPr algn="l">
              <a:lnSpc>
                <a:spcPts val="8490"/>
              </a:lnSpc>
            </a:pPr>
            <a:r>
              <a:rPr lang="en-US" sz="6790">
                <a:solidFill>
                  <a:srgbClr val="00002E"/>
                </a:solidFill>
                <a:latin typeface="Nunito Bold"/>
                <a:ea typeface="Nunito Bold"/>
                <a:cs typeface="Nunito Bold"/>
                <a:sym typeface="Nunito Bold"/>
              </a:rPr>
              <a:t>Introduction </a:t>
            </a:r>
            <a:endParaRPr lang="en-US" sz="6790">
              <a:solidFill>
                <a:srgbClr val="00002E"/>
              </a:solidFill>
              <a:latin typeface="Nunito Bold"/>
              <a:ea typeface="Nunito Bold"/>
              <a:cs typeface="Nunito Bold"/>
              <a:sym typeface="Nunito Bold"/>
            </a:endParaRPr>
          </a:p>
        </p:txBody>
      </p:sp>
      <p:sp>
        <p:nvSpPr>
          <p:cNvPr id="7" name="TextBox 7"/>
          <p:cNvSpPr txBox="1"/>
          <p:nvPr/>
        </p:nvSpPr>
        <p:spPr>
          <a:xfrm>
            <a:off x="1171486" y="2923390"/>
            <a:ext cx="9087029" cy="5801510"/>
          </a:xfrm>
          <a:prstGeom prst="rect">
            <a:avLst/>
          </a:prstGeom>
        </p:spPr>
        <p:txBody>
          <a:bodyPr lIns="0" tIns="0" rIns="0" bIns="0" rtlCol="0" anchor="t">
            <a:spAutoFit/>
          </a:bodyPr>
          <a:lstStyle/>
          <a:p>
            <a:pPr algn="l">
              <a:lnSpc>
                <a:spcPts val="3885"/>
              </a:lnSpc>
            </a:pPr>
          </a:p>
          <a:p>
            <a:pPr algn="l">
              <a:lnSpc>
                <a:spcPts val="3885"/>
              </a:lnSpc>
            </a:pPr>
            <a:r>
              <a:rPr lang="en-US" sz="2430">
                <a:solidFill>
                  <a:srgbClr val="00002E"/>
                </a:solidFill>
                <a:latin typeface="PT Sans" panose="020B0503020203020204"/>
                <a:ea typeface="PT Sans" panose="020B0503020203020204"/>
                <a:cs typeface="PT Sans" panose="020B0503020203020204"/>
                <a:sym typeface="PT Sans" panose="020B0503020203020204"/>
              </a:rPr>
              <a:t>Silent-Talk is a pioneering AI/ML-based platform meticulously designed to bridge the communication gap between deaf and blind individuals. By leveraging advanced technologies in artificial intelligence and machine learning, this innovative system aims to facilitate seamless interactions and foster mutual understanding. Silent-Talk is not just a technological advancement; it's a step towards dismantling communication barriers and promoting inclusivity on a global scale. Through its groundbreaking approach, Silent-Talk aspires to create a world where everyone can connect and communicate effortlessly, regardless of sensory limitations.</a:t>
            </a:r>
            <a:endParaRPr lang="en-US" sz="2430">
              <a:solidFill>
                <a:srgbClr val="00002E"/>
              </a:solidFill>
              <a:latin typeface="PT Sans" panose="020B0503020203020204"/>
              <a:ea typeface="PT Sans" panose="020B0503020203020204"/>
              <a:cs typeface="PT Sans" panose="020B0503020203020204"/>
              <a:sym typeface="PT Sans" panose="020B0503020203020204"/>
            </a:endParaRPr>
          </a:p>
          <a:p>
            <a:pPr algn="l">
              <a:lnSpc>
                <a:spcPts val="3885"/>
              </a:lnSpc>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951500" y="1034236"/>
            <a:ext cx="6554420" cy="779205"/>
          </a:xfrm>
          <a:prstGeom prst="rect">
            <a:avLst/>
          </a:prstGeom>
        </p:spPr>
        <p:txBody>
          <a:bodyPr lIns="0" tIns="0" rIns="0" bIns="0" rtlCol="0" anchor="t">
            <a:spAutoFit/>
          </a:bodyPr>
          <a:lstStyle/>
          <a:p>
            <a:pPr algn="l">
              <a:lnSpc>
                <a:spcPts val="6630"/>
              </a:lnSpc>
            </a:pPr>
            <a:r>
              <a:rPr lang="en-US" sz="5305">
                <a:solidFill>
                  <a:srgbClr val="00002E"/>
                </a:solidFill>
                <a:latin typeface="Nunito Bold"/>
                <a:ea typeface="Nunito Bold"/>
                <a:cs typeface="Nunito Bold"/>
                <a:sym typeface="Nunito Bold"/>
              </a:rPr>
              <a:t>Problem Approach</a:t>
            </a:r>
            <a:endParaRPr lang="en-US" sz="5305">
              <a:solidFill>
                <a:srgbClr val="00002E"/>
              </a:solidFill>
              <a:latin typeface="Nunito Bold"/>
              <a:ea typeface="Nunito Bold"/>
              <a:cs typeface="Nunito Bold"/>
              <a:sym typeface="Nunito Bold"/>
            </a:endParaRPr>
          </a:p>
        </p:txBody>
      </p:sp>
      <p:grpSp>
        <p:nvGrpSpPr>
          <p:cNvPr id="7" name="Group 7"/>
          <p:cNvGrpSpPr/>
          <p:nvPr/>
        </p:nvGrpSpPr>
        <p:grpSpPr>
          <a:xfrm rot="0">
            <a:off x="7845772" y="2596306"/>
            <a:ext cx="672703" cy="672704"/>
            <a:chOff x="0" y="0"/>
            <a:chExt cx="896937" cy="896938"/>
          </a:xfrm>
        </p:grpSpPr>
        <p:sp>
          <p:nvSpPr>
            <p:cNvPr id="8" name="Freeform 8"/>
            <p:cNvSpPr/>
            <p:nvPr/>
          </p:nvSpPr>
          <p:spPr>
            <a:xfrm>
              <a:off x="19050" y="19050"/>
              <a:ext cx="858774" cy="858774"/>
            </a:xfrm>
            <a:custGeom>
              <a:avLst/>
              <a:gdLst/>
              <a:ahLst/>
              <a:cxnLst/>
              <a:rect l="l" t="t" r="r" b="b"/>
              <a:pathLst>
                <a:path w="858774" h="858774">
                  <a:moveTo>
                    <a:pt x="0" y="429387"/>
                  </a:moveTo>
                  <a:cubicBezTo>
                    <a:pt x="0" y="192278"/>
                    <a:pt x="192278" y="0"/>
                    <a:pt x="429387" y="0"/>
                  </a:cubicBezTo>
                  <a:cubicBezTo>
                    <a:pt x="666496" y="0"/>
                    <a:pt x="858774" y="192278"/>
                    <a:pt x="858774" y="429387"/>
                  </a:cubicBezTo>
                  <a:cubicBezTo>
                    <a:pt x="858774" y="666496"/>
                    <a:pt x="666496" y="858774"/>
                    <a:pt x="429387" y="858774"/>
                  </a:cubicBezTo>
                  <a:cubicBezTo>
                    <a:pt x="192278" y="858774"/>
                    <a:pt x="0" y="666623"/>
                    <a:pt x="0" y="429387"/>
                  </a:cubicBezTo>
                  <a:close/>
                </a:path>
              </a:pathLst>
            </a:custGeom>
            <a:solidFill>
              <a:srgbClr val="F3F3FF"/>
            </a:solidFill>
          </p:spPr>
        </p:sp>
        <p:sp>
          <p:nvSpPr>
            <p:cNvPr id="9" name="Freeform 9"/>
            <p:cNvSpPr/>
            <p:nvPr/>
          </p:nvSpPr>
          <p:spPr>
            <a:xfrm>
              <a:off x="0" y="0"/>
              <a:ext cx="896874" cy="897001"/>
            </a:xfrm>
            <a:custGeom>
              <a:avLst/>
              <a:gdLst/>
              <a:ahLst/>
              <a:cxnLst/>
              <a:rect l="l" t="t" r="r" b="b"/>
              <a:pathLst>
                <a:path w="896874" h="897001">
                  <a:moveTo>
                    <a:pt x="0" y="448437"/>
                  </a:moveTo>
                  <a:cubicBezTo>
                    <a:pt x="0" y="200787"/>
                    <a:pt x="200787" y="0"/>
                    <a:pt x="448437" y="0"/>
                  </a:cubicBezTo>
                  <a:cubicBezTo>
                    <a:pt x="451993" y="0"/>
                    <a:pt x="455549" y="1016"/>
                    <a:pt x="458470" y="2921"/>
                  </a:cubicBezTo>
                  <a:lnTo>
                    <a:pt x="448437" y="19050"/>
                  </a:lnTo>
                  <a:lnTo>
                    <a:pt x="448437" y="0"/>
                  </a:lnTo>
                  <a:lnTo>
                    <a:pt x="448437" y="19050"/>
                  </a:lnTo>
                  <a:lnTo>
                    <a:pt x="448437" y="0"/>
                  </a:lnTo>
                  <a:cubicBezTo>
                    <a:pt x="696087" y="0"/>
                    <a:pt x="896874" y="200787"/>
                    <a:pt x="896874" y="448437"/>
                  </a:cubicBezTo>
                  <a:lnTo>
                    <a:pt x="877824" y="448437"/>
                  </a:lnTo>
                  <a:lnTo>
                    <a:pt x="896874" y="448437"/>
                  </a:lnTo>
                  <a:cubicBezTo>
                    <a:pt x="896874" y="696087"/>
                    <a:pt x="696087" y="896874"/>
                    <a:pt x="448437" y="896874"/>
                  </a:cubicBezTo>
                  <a:lnTo>
                    <a:pt x="448437" y="877824"/>
                  </a:lnTo>
                  <a:lnTo>
                    <a:pt x="448437" y="858774"/>
                  </a:lnTo>
                  <a:lnTo>
                    <a:pt x="448437" y="877824"/>
                  </a:lnTo>
                  <a:lnTo>
                    <a:pt x="448437" y="896874"/>
                  </a:lnTo>
                  <a:cubicBezTo>
                    <a:pt x="200787" y="897001"/>
                    <a:pt x="0" y="696214"/>
                    <a:pt x="0" y="448437"/>
                  </a:cubicBezTo>
                  <a:lnTo>
                    <a:pt x="19050" y="448437"/>
                  </a:lnTo>
                  <a:lnTo>
                    <a:pt x="0" y="448437"/>
                  </a:lnTo>
                  <a:moveTo>
                    <a:pt x="38100" y="448437"/>
                  </a:moveTo>
                  <a:lnTo>
                    <a:pt x="19050" y="448437"/>
                  </a:lnTo>
                  <a:lnTo>
                    <a:pt x="38100" y="448437"/>
                  </a:lnTo>
                  <a:cubicBezTo>
                    <a:pt x="38100" y="675132"/>
                    <a:pt x="221869" y="858901"/>
                    <a:pt x="448437" y="858901"/>
                  </a:cubicBezTo>
                  <a:cubicBezTo>
                    <a:pt x="458978" y="858901"/>
                    <a:pt x="467487" y="867410"/>
                    <a:pt x="467487" y="877951"/>
                  </a:cubicBezTo>
                  <a:cubicBezTo>
                    <a:pt x="467487" y="888492"/>
                    <a:pt x="458978" y="897001"/>
                    <a:pt x="448437" y="897001"/>
                  </a:cubicBezTo>
                  <a:cubicBezTo>
                    <a:pt x="437896" y="897001"/>
                    <a:pt x="429387" y="888492"/>
                    <a:pt x="429387" y="877951"/>
                  </a:cubicBezTo>
                  <a:cubicBezTo>
                    <a:pt x="429387" y="867410"/>
                    <a:pt x="437896" y="858901"/>
                    <a:pt x="448437" y="858901"/>
                  </a:cubicBezTo>
                  <a:cubicBezTo>
                    <a:pt x="675132" y="858901"/>
                    <a:pt x="858774" y="675132"/>
                    <a:pt x="858774" y="448564"/>
                  </a:cubicBezTo>
                  <a:lnTo>
                    <a:pt x="877824" y="448564"/>
                  </a:lnTo>
                  <a:lnTo>
                    <a:pt x="858774" y="448564"/>
                  </a:lnTo>
                  <a:cubicBezTo>
                    <a:pt x="858774" y="221869"/>
                    <a:pt x="675132" y="38100"/>
                    <a:pt x="448437" y="38100"/>
                  </a:cubicBezTo>
                  <a:cubicBezTo>
                    <a:pt x="444881" y="38100"/>
                    <a:pt x="441325" y="37084"/>
                    <a:pt x="438404" y="35179"/>
                  </a:cubicBezTo>
                  <a:lnTo>
                    <a:pt x="448437" y="19050"/>
                  </a:lnTo>
                  <a:lnTo>
                    <a:pt x="448437" y="38100"/>
                  </a:lnTo>
                  <a:cubicBezTo>
                    <a:pt x="221869" y="38100"/>
                    <a:pt x="38100" y="221869"/>
                    <a:pt x="38100" y="448437"/>
                  </a:cubicBezTo>
                  <a:close/>
                </a:path>
              </a:pathLst>
            </a:custGeom>
            <a:solidFill>
              <a:srgbClr val="2D4DF2"/>
            </a:solidFill>
          </p:spPr>
        </p:sp>
      </p:grpSp>
      <p:sp>
        <p:nvSpPr>
          <p:cNvPr id="10" name="TextBox 10"/>
          <p:cNvSpPr txBox="1"/>
          <p:nvPr/>
        </p:nvSpPr>
        <p:spPr>
          <a:xfrm>
            <a:off x="8054459" y="2758707"/>
            <a:ext cx="59710" cy="246103"/>
          </a:xfrm>
          <a:prstGeom prst="rect">
            <a:avLst/>
          </a:prstGeom>
        </p:spPr>
        <p:txBody>
          <a:bodyPr lIns="0" tIns="0" rIns="0" bIns="0" rtlCol="0" anchor="t">
            <a:spAutoFit/>
          </a:bodyPr>
          <a:lstStyle/>
          <a:p>
            <a:pPr algn="ctr">
              <a:lnSpc>
                <a:spcPts val="3180"/>
              </a:lnSpc>
            </a:pPr>
            <a:r>
              <a:rPr lang="en-US" sz="3180">
                <a:solidFill>
                  <a:srgbClr val="00002E"/>
                </a:solidFill>
                <a:latin typeface="Nunito Bold"/>
                <a:ea typeface="Nunito Bold"/>
                <a:cs typeface="Nunito Bold"/>
                <a:sym typeface="Nunito Bold"/>
              </a:rPr>
              <a:t>1</a:t>
            </a:r>
            <a:endParaRPr lang="en-US" sz="3180">
              <a:solidFill>
                <a:srgbClr val="00002E"/>
              </a:solidFill>
              <a:latin typeface="Nunito Bold"/>
              <a:ea typeface="Nunito Bold"/>
              <a:cs typeface="Nunito Bold"/>
              <a:sym typeface="Nunito Bold"/>
            </a:endParaRPr>
          </a:p>
        </p:txBody>
      </p:sp>
      <p:sp>
        <p:nvSpPr>
          <p:cNvPr id="11" name="TextBox 11"/>
          <p:cNvSpPr txBox="1"/>
          <p:nvPr/>
        </p:nvSpPr>
        <p:spPr>
          <a:xfrm>
            <a:off x="8881825" y="2637264"/>
            <a:ext cx="5624095" cy="420529"/>
          </a:xfrm>
          <a:prstGeom prst="rect">
            <a:avLst/>
          </a:prstGeom>
        </p:spPr>
        <p:txBody>
          <a:bodyPr lIns="0" tIns="0" rIns="0" bIns="0" rtlCol="0" anchor="t">
            <a:spAutoFit/>
          </a:bodyPr>
          <a:lstStyle/>
          <a:p>
            <a:pPr algn="l">
              <a:lnSpc>
                <a:spcPts val="3320"/>
              </a:lnSpc>
            </a:pPr>
            <a:r>
              <a:rPr lang="en-US" sz="2650">
                <a:solidFill>
                  <a:srgbClr val="00002E"/>
                </a:solidFill>
                <a:latin typeface="Nunito Bold"/>
                <a:ea typeface="Nunito Bold"/>
                <a:cs typeface="Nunito Bold"/>
                <a:sym typeface="Nunito Bold"/>
              </a:rPr>
              <a:t>Communication Challenges</a:t>
            </a:r>
            <a:endParaRPr lang="en-US" sz="2650">
              <a:solidFill>
                <a:srgbClr val="00002E"/>
              </a:solidFill>
              <a:latin typeface="Nunito Bold"/>
              <a:ea typeface="Nunito Bold"/>
              <a:cs typeface="Nunito Bold"/>
              <a:sym typeface="Nunito Bold"/>
            </a:endParaRPr>
          </a:p>
        </p:txBody>
      </p:sp>
      <p:sp>
        <p:nvSpPr>
          <p:cNvPr id="12" name="TextBox 12"/>
          <p:cNvSpPr txBox="1"/>
          <p:nvPr/>
        </p:nvSpPr>
        <p:spPr>
          <a:xfrm>
            <a:off x="8881825" y="3202335"/>
            <a:ext cx="8312676" cy="1378089"/>
          </a:xfrm>
          <a:prstGeom prst="rect">
            <a:avLst/>
          </a:prstGeom>
        </p:spPr>
        <p:txBody>
          <a:bodyPr lIns="0" tIns="0" rIns="0" bIns="0" rtlCol="0" anchor="t">
            <a:spAutoFit/>
          </a:bodyPr>
          <a:lstStyle/>
          <a:p>
            <a:pPr algn="l">
              <a:lnSpc>
                <a:spcPts val="3605"/>
              </a:lnSpc>
            </a:pPr>
            <a:r>
              <a:rPr lang="en-US" sz="2255">
                <a:solidFill>
                  <a:srgbClr val="00002E"/>
                </a:solidFill>
                <a:latin typeface="PT Sans" panose="020B0503020203020204"/>
                <a:ea typeface="PT Sans" panose="020B0503020203020204"/>
                <a:cs typeface="PT Sans" panose="020B0503020203020204"/>
                <a:sym typeface="PT Sans" panose="020B0503020203020204"/>
              </a:rPr>
              <a:t>Deaf individuals rely on visual cues, while blind people depend on audio or tactile feedback. This creates a significant barrier between the two groups.</a:t>
            </a:r>
            <a:endParaRPr lang="en-US" sz="225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3" name="Group 13"/>
          <p:cNvGrpSpPr/>
          <p:nvPr/>
        </p:nvGrpSpPr>
        <p:grpSpPr>
          <a:xfrm rot="0">
            <a:off x="7845772" y="5171480"/>
            <a:ext cx="672703" cy="672704"/>
            <a:chOff x="0" y="0"/>
            <a:chExt cx="896937" cy="896938"/>
          </a:xfrm>
        </p:grpSpPr>
        <p:sp>
          <p:nvSpPr>
            <p:cNvPr id="14" name="Freeform 14"/>
            <p:cNvSpPr/>
            <p:nvPr/>
          </p:nvSpPr>
          <p:spPr>
            <a:xfrm>
              <a:off x="19050" y="19050"/>
              <a:ext cx="858774" cy="858774"/>
            </a:xfrm>
            <a:custGeom>
              <a:avLst/>
              <a:gdLst/>
              <a:ahLst/>
              <a:cxnLst/>
              <a:rect l="l" t="t" r="r" b="b"/>
              <a:pathLst>
                <a:path w="858774" h="858774">
                  <a:moveTo>
                    <a:pt x="0" y="429387"/>
                  </a:moveTo>
                  <a:cubicBezTo>
                    <a:pt x="0" y="192278"/>
                    <a:pt x="192278" y="0"/>
                    <a:pt x="429387" y="0"/>
                  </a:cubicBezTo>
                  <a:cubicBezTo>
                    <a:pt x="666496" y="0"/>
                    <a:pt x="858774" y="192278"/>
                    <a:pt x="858774" y="429387"/>
                  </a:cubicBezTo>
                  <a:cubicBezTo>
                    <a:pt x="858774" y="666496"/>
                    <a:pt x="666496" y="858774"/>
                    <a:pt x="429387" y="858774"/>
                  </a:cubicBezTo>
                  <a:cubicBezTo>
                    <a:pt x="192278" y="858774"/>
                    <a:pt x="0" y="666623"/>
                    <a:pt x="0" y="429387"/>
                  </a:cubicBezTo>
                  <a:close/>
                </a:path>
              </a:pathLst>
            </a:custGeom>
            <a:solidFill>
              <a:srgbClr val="F3F3FF"/>
            </a:solidFill>
          </p:spPr>
        </p:sp>
        <p:sp>
          <p:nvSpPr>
            <p:cNvPr id="15" name="Freeform 15"/>
            <p:cNvSpPr/>
            <p:nvPr/>
          </p:nvSpPr>
          <p:spPr>
            <a:xfrm>
              <a:off x="0" y="0"/>
              <a:ext cx="896874" cy="897001"/>
            </a:xfrm>
            <a:custGeom>
              <a:avLst/>
              <a:gdLst/>
              <a:ahLst/>
              <a:cxnLst/>
              <a:rect l="l" t="t" r="r" b="b"/>
              <a:pathLst>
                <a:path w="896874" h="897001">
                  <a:moveTo>
                    <a:pt x="0" y="448437"/>
                  </a:moveTo>
                  <a:cubicBezTo>
                    <a:pt x="0" y="200787"/>
                    <a:pt x="200787" y="0"/>
                    <a:pt x="448437" y="0"/>
                  </a:cubicBezTo>
                  <a:cubicBezTo>
                    <a:pt x="451993" y="0"/>
                    <a:pt x="455549" y="1016"/>
                    <a:pt x="458470" y="2921"/>
                  </a:cubicBezTo>
                  <a:lnTo>
                    <a:pt x="448437" y="19050"/>
                  </a:lnTo>
                  <a:lnTo>
                    <a:pt x="448437" y="0"/>
                  </a:lnTo>
                  <a:lnTo>
                    <a:pt x="448437" y="19050"/>
                  </a:lnTo>
                  <a:lnTo>
                    <a:pt x="448437" y="0"/>
                  </a:lnTo>
                  <a:cubicBezTo>
                    <a:pt x="696087" y="0"/>
                    <a:pt x="896874" y="200787"/>
                    <a:pt x="896874" y="448437"/>
                  </a:cubicBezTo>
                  <a:lnTo>
                    <a:pt x="877824" y="448437"/>
                  </a:lnTo>
                  <a:lnTo>
                    <a:pt x="896874" y="448437"/>
                  </a:lnTo>
                  <a:cubicBezTo>
                    <a:pt x="896874" y="696087"/>
                    <a:pt x="696087" y="896874"/>
                    <a:pt x="448437" y="896874"/>
                  </a:cubicBezTo>
                  <a:lnTo>
                    <a:pt x="448437" y="877824"/>
                  </a:lnTo>
                  <a:lnTo>
                    <a:pt x="448437" y="858774"/>
                  </a:lnTo>
                  <a:lnTo>
                    <a:pt x="448437" y="877824"/>
                  </a:lnTo>
                  <a:lnTo>
                    <a:pt x="448437" y="896874"/>
                  </a:lnTo>
                  <a:cubicBezTo>
                    <a:pt x="200787" y="897001"/>
                    <a:pt x="0" y="696214"/>
                    <a:pt x="0" y="448437"/>
                  </a:cubicBezTo>
                  <a:lnTo>
                    <a:pt x="19050" y="448437"/>
                  </a:lnTo>
                  <a:lnTo>
                    <a:pt x="0" y="448437"/>
                  </a:lnTo>
                  <a:moveTo>
                    <a:pt x="38100" y="448437"/>
                  </a:moveTo>
                  <a:lnTo>
                    <a:pt x="19050" y="448437"/>
                  </a:lnTo>
                  <a:lnTo>
                    <a:pt x="38100" y="448437"/>
                  </a:lnTo>
                  <a:cubicBezTo>
                    <a:pt x="38100" y="675132"/>
                    <a:pt x="221869" y="858901"/>
                    <a:pt x="448437" y="858901"/>
                  </a:cubicBezTo>
                  <a:cubicBezTo>
                    <a:pt x="458978" y="858901"/>
                    <a:pt x="467487" y="867410"/>
                    <a:pt x="467487" y="877951"/>
                  </a:cubicBezTo>
                  <a:cubicBezTo>
                    <a:pt x="467487" y="888492"/>
                    <a:pt x="458978" y="897001"/>
                    <a:pt x="448437" y="897001"/>
                  </a:cubicBezTo>
                  <a:cubicBezTo>
                    <a:pt x="437896" y="897001"/>
                    <a:pt x="429387" y="888492"/>
                    <a:pt x="429387" y="877951"/>
                  </a:cubicBezTo>
                  <a:cubicBezTo>
                    <a:pt x="429387" y="867410"/>
                    <a:pt x="437896" y="858901"/>
                    <a:pt x="448437" y="858901"/>
                  </a:cubicBezTo>
                  <a:cubicBezTo>
                    <a:pt x="675132" y="858901"/>
                    <a:pt x="858774" y="675132"/>
                    <a:pt x="858774" y="448564"/>
                  </a:cubicBezTo>
                  <a:lnTo>
                    <a:pt x="877824" y="448564"/>
                  </a:lnTo>
                  <a:lnTo>
                    <a:pt x="858774" y="448564"/>
                  </a:lnTo>
                  <a:cubicBezTo>
                    <a:pt x="858774" y="221869"/>
                    <a:pt x="675132" y="38100"/>
                    <a:pt x="448437" y="38100"/>
                  </a:cubicBezTo>
                  <a:cubicBezTo>
                    <a:pt x="444881" y="38100"/>
                    <a:pt x="441325" y="37084"/>
                    <a:pt x="438404" y="35179"/>
                  </a:cubicBezTo>
                  <a:lnTo>
                    <a:pt x="448437" y="19050"/>
                  </a:lnTo>
                  <a:lnTo>
                    <a:pt x="448437" y="38100"/>
                  </a:lnTo>
                  <a:cubicBezTo>
                    <a:pt x="221869" y="38100"/>
                    <a:pt x="38100" y="221869"/>
                    <a:pt x="38100" y="448437"/>
                  </a:cubicBezTo>
                  <a:close/>
                </a:path>
              </a:pathLst>
            </a:custGeom>
            <a:solidFill>
              <a:srgbClr val="018CE1"/>
            </a:solidFill>
          </p:spPr>
        </p:sp>
      </p:grpSp>
      <p:sp>
        <p:nvSpPr>
          <p:cNvPr id="16" name="TextBox 16"/>
          <p:cNvSpPr txBox="1"/>
          <p:nvPr/>
        </p:nvSpPr>
        <p:spPr>
          <a:xfrm>
            <a:off x="8074789" y="5351442"/>
            <a:ext cx="59710" cy="246103"/>
          </a:xfrm>
          <a:prstGeom prst="rect">
            <a:avLst/>
          </a:prstGeom>
        </p:spPr>
        <p:txBody>
          <a:bodyPr lIns="0" tIns="0" rIns="0" bIns="0" rtlCol="0" anchor="t">
            <a:spAutoFit/>
          </a:bodyPr>
          <a:lstStyle/>
          <a:p>
            <a:pPr algn="ctr">
              <a:lnSpc>
                <a:spcPts val="3180"/>
              </a:lnSpc>
            </a:pPr>
            <a:r>
              <a:rPr lang="en-US" sz="3180">
                <a:solidFill>
                  <a:srgbClr val="00002E"/>
                </a:solidFill>
                <a:latin typeface="Nunito Bold"/>
                <a:ea typeface="Nunito Bold"/>
                <a:cs typeface="Nunito Bold"/>
                <a:sym typeface="Nunito Bold"/>
              </a:rPr>
              <a:t>2</a:t>
            </a:r>
            <a:endParaRPr lang="en-US" sz="3180">
              <a:solidFill>
                <a:srgbClr val="00002E"/>
              </a:solidFill>
              <a:latin typeface="Nunito Bold"/>
              <a:ea typeface="Nunito Bold"/>
              <a:cs typeface="Nunito Bold"/>
              <a:sym typeface="Nunito Bold"/>
            </a:endParaRPr>
          </a:p>
        </p:txBody>
      </p:sp>
      <p:sp>
        <p:nvSpPr>
          <p:cNvPr id="17" name="TextBox 17"/>
          <p:cNvSpPr txBox="1"/>
          <p:nvPr/>
        </p:nvSpPr>
        <p:spPr>
          <a:xfrm>
            <a:off x="8881825" y="5212437"/>
            <a:ext cx="3185696" cy="348496"/>
          </a:xfrm>
          <a:prstGeom prst="rect">
            <a:avLst/>
          </a:prstGeom>
        </p:spPr>
        <p:txBody>
          <a:bodyPr lIns="0" tIns="0" rIns="0" bIns="0" rtlCol="0" anchor="t">
            <a:spAutoFit/>
          </a:bodyPr>
          <a:lstStyle/>
          <a:p>
            <a:pPr algn="l">
              <a:lnSpc>
                <a:spcPts val="3320"/>
              </a:lnSpc>
            </a:pPr>
            <a:r>
              <a:rPr lang="en-US" sz="2650">
                <a:solidFill>
                  <a:srgbClr val="00002E"/>
                </a:solidFill>
                <a:latin typeface="Nunito Bold"/>
                <a:ea typeface="Nunito Bold"/>
                <a:cs typeface="Nunito Bold"/>
                <a:sym typeface="Nunito Bold"/>
              </a:rPr>
              <a:t>Current Limitations</a:t>
            </a:r>
            <a:endParaRPr lang="en-US" sz="2650">
              <a:solidFill>
                <a:srgbClr val="00002E"/>
              </a:solidFill>
              <a:latin typeface="Nunito Bold"/>
              <a:ea typeface="Nunito Bold"/>
              <a:cs typeface="Nunito Bold"/>
              <a:sym typeface="Nunito Bold"/>
            </a:endParaRPr>
          </a:p>
        </p:txBody>
      </p:sp>
      <p:sp>
        <p:nvSpPr>
          <p:cNvPr id="18" name="TextBox 18"/>
          <p:cNvSpPr txBox="1"/>
          <p:nvPr/>
        </p:nvSpPr>
        <p:spPr>
          <a:xfrm>
            <a:off x="8881825" y="5728871"/>
            <a:ext cx="8312676" cy="1378089"/>
          </a:xfrm>
          <a:prstGeom prst="rect">
            <a:avLst/>
          </a:prstGeom>
        </p:spPr>
        <p:txBody>
          <a:bodyPr lIns="0" tIns="0" rIns="0" bIns="0" rtlCol="0" anchor="t">
            <a:spAutoFit/>
          </a:bodyPr>
          <a:lstStyle/>
          <a:p>
            <a:pPr algn="l">
              <a:lnSpc>
                <a:spcPts val="3605"/>
              </a:lnSpc>
            </a:pPr>
            <a:r>
              <a:rPr lang="en-US" sz="2255">
                <a:solidFill>
                  <a:srgbClr val="00002E"/>
                </a:solidFill>
                <a:latin typeface="PT Sans" panose="020B0503020203020204"/>
                <a:ea typeface="PT Sans" panose="020B0503020203020204"/>
                <a:cs typeface="PT Sans" panose="020B0503020203020204"/>
                <a:sym typeface="PT Sans" panose="020B0503020203020204"/>
              </a:rPr>
              <a:t>Existing solutions often fail to address the unique needs of both deaf and blind individuals simultaneously, leaving a gap in effective communication.</a:t>
            </a:r>
            <a:endParaRPr lang="en-US" sz="225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9" name="Group 19"/>
          <p:cNvGrpSpPr/>
          <p:nvPr/>
        </p:nvGrpSpPr>
        <p:grpSpPr>
          <a:xfrm rot="0">
            <a:off x="7845772" y="7746652"/>
            <a:ext cx="672703" cy="672704"/>
            <a:chOff x="0" y="0"/>
            <a:chExt cx="896937" cy="896938"/>
          </a:xfrm>
        </p:grpSpPr>
        <p:sp>
          <p:nvSpPr>
            <p:cNvPr id="20" name="Freeform 20"/>
            <p:cNvSpPr/>
            <p:nvPr/>
          </p:nvSpPr>
          <p:spPr>
            <a:xfrm>
              <a:off x="19050" y="19050"/>
              <a:ext cx="858774" cy="858774"/>
            </a:xfrm>
            <a:custGeom>
              <a:avLst/>
              <a:gdLst/>
              <a:ahLst/>
              <a:cxnLst/>
              <a:rect l="l" t="t" r="r" b="b"/>
              <a:pathLst>
                <a:path w="858774" h="858774">
                  <a:moveTo>
                    <a:pt x="0" y="429387"/>
                  </a:moveTo>
                  <a:cubicBezTo>
                    <a:pt x="0" y="192278"/>
                    <a:pt x="192278" y="0"/>
                    <a:pt x="429387" y="0"/>
                  </a:cubicBezTo>
                  <a:cubicBezTo>
                    <a:pt x="666496" y="0"/>
                    <a:pt x="858774" y="192278"/>
                    <a:pt x="858774" y="429387"/>
                  </a:cubicBezTo>
                  <a:cubicBezTo>
                    <a:pt x="858774" y="666496"/>
                    <a:pt x="666496" y="858774"/>
                    <a:pt x="429387" y="858774"/>
                  </a:cubicBezTo>
                  <a:cubicBezTo>
                    <a:pt x="192278" y="858774"/>
                    <a:pt x="0" y="666623"/>
                    <a:pt x="0" y="429387"/>
                  </a:cubicBezTo>
                  <a:close/>
                </a:path>
              </a:pathLst>
            </a:custGeom>
            <a:solidFill>
              <a:srgbClr val="F3F3FF"/>
            </a:solidFill>
          </p:spPr>
        </p:sp>
        <p:sp>
          <p:nvSpPr>
            <p:cNvPr id="21" name="Freeform 21"/>
            <p:cNvSpPr/>
            <p:nvPr/>
          </p:nvSpPr>
          <p:spPr>
            <a:xfrm>
              <a:off x="0" y="0"/>
              <a:ext cx="896874" cy="897001"/>
            </a:xfrm>
            <a:custGeom>
              <a:avLst/>
              <a:gdLst/>
              <a:ahLst/>
              <a:cxnLst/>
              <a:rect l="l" t="t" r="r" b="b"/>
              <a:pathLst>
                <a:path w="896874" h="897001">
                  <a:moveTo>
                    <a:pt x="0" y="448437"/>
                  </a:moveTo>
                  <a:cubicBezTo>
                    <a:pt x="0" y="200787"/>
                    <a:pt x="200787" y="0"/>
                    <a:pt x="448437" y="0"/>
                  </a:cubicBezTo>
                  <a:cubicBezTo>
                    <a:pt x="451993" y="0"/>
                    <a:pt x="455549" y="1016"/>
                    <a:pt x="458470" y="2921"/>
                  </a:cubicBezTo>
                  <a:lnTo>
                    <a:pt x="448437" y="19050"/>
                  </a:lnTo>
                  <a:lnTo>
                    <a:pt x="448437" y="0"/>
                  </a:lnTo>
                  <a:lnTo>
                    <a:pt x="448437" y="19050"/>
                  </a:lnTo>
                  <a:lnTo>
                    <a:pt x="448437" y="0"/>
                  </a:lnTo>
                  <a:cubicBezTo>
                    <a:pt x="696087" y="0"/>
                    <a:pt x="896874" y="200787"/>
                    <a:pt x="896874" y="448437"/>
                  </a:cubicBezTo>
                  <a:lnTo>
                    <a:pt x="877824" y="448437"/>
                  </a:lnTo>
                  <a:lnTo>
                    <a:pt x="896874" y="448437"/>
                  </a:lnTo>
                  <a:cubicBezTo>
                    <a:pt x="896874" y="696087"/>
                    <a:pt x="696087" y="896874"/>
                    <a:pt x="448437" y="896874"/>
                  </a:cubicBezTo>
                  <a:lnTo>
                    <a:pt x="448437" y="877824"/>
                  </a:lnTo>
                  <a:lnTo>
                    <a:pt x="448437" y="858774"/>
                  </a:lnTo>
                  <a:lnTo>
                    <a:pt x="448437" y="877824"/>
                  </a:lnTo>
                  <a:lnTo>
                    <a:pt x="448437" y="896874"/>
                  </a:lnTo>
                  <a:cubicBezTo>
                    <a:pt x="200787" y="897001"/>
                    <a:pt x="0" y="696214"/>
                    <a:pt x="0" y="448437"/>
                  </a:cubicBezTo>
                  <a:lnTo>
                    <a:pt x="19050" y="448437"/>
                  </a:lnTo>
                  <a:lnTo>
                    <a:pt x="0" y="448437"/>
                  </a:lnTo>
                  <a:moveTo>
                    <a:pt x="38100" y="448437"/>
                  </a:moveTo>
                  <a:lnTo>
                    <a:pt x="19050" y="448437"/>
                  </a:lnTo>
                  <a:lnTo>
                    <a:pt x="38100" y="448437"/>
                  </a:lnTo>
                  <a:cubicBezTo>
                    <a:pt x="38100" y="675132"/>
                    <a:pt x="221869" y="858901"/>
                    <a:pt x="448437" y="858901"/>
                  </a:cubicBezTo>
                  <a:cubicBezTo>
                    <a:pt x="458978" y="858901"/>
                    <a:pt x="467487" y="867410"/>
                    <a:pt x="467487" y="877951"/>
                  </a:cubicBezTo>
                  <a:cubicBezTo>
                    <a:pt x="467487" y="888492"/>
                    <a:pt x="458978" y="897001"/>
                    <a:pt x="448437" y="897001"/>
                  </a:cubicBezTo>
                  <a:cubicBezTo>
                    <a:pt x="437896" y="897001"/>
                    <a:pt x="429387" y="888492"/>
                    <a:pt x="429387" y="877951"/>
                  </a:cubicBezTo>
                  <a:cubicBezTo>
                    <a:pt x="429387" y="867410"/>
                    <a:pt x="437896" y="858901"/>
                    <a:pt x="448437" y="858901"/>
                  </a:cubicBezTo>
                  <a:cubicBezTo>
                    <a:pt x="675132" y="858901"/>
                    <a:pt x="858774" y="675132"/>
                    <a:pt x="858774" y="448564"/>
                  </a:cubicBezTo>
                  <a:lnTo>
                    <a:pt x="877824" y="448564"/>
                  </a:lnTo>
                  <a:lnTo>
                    <a:pt x="858774" y="448564"/>
                  </a:lnTo>
                  <a:cubicBezTo>
                    <a:pt x="858774" y="221869"/>
                    <a:pt x="675132" y="38100"/>
                    <a:pt x="448437" y="38100"/>
                  </a:cubicBezTo>
                  <a:cubicBezTo>
                    <a:pt x="444881" y="38100"/>
                    <a:pt x="441325" y="37084"/>
                    <a:pt x="438404" y="35179"/>
                  </a:cubicBezTo>
                  <a:lnTo>
                    <a:pt x="448437" y="19050"/>
                  </a:lnTo>
                  <a:lnTo>
                    <a:pt x="448437" y="38100"/>
                  </a:lnTo>
                  <a:cubicBezTo>
                    <a:pt x="221869" y="38100"/>
                    <a:pt x="38100" y="221869"/>
                    <a:pt x="38100" y="448437"/>
                  </a:cubicBezTo>
                  <a:close/>
                </a:path>
              </a:pathLst>
            </a:custGeom>
            <a:solidFill>
              <a:srgbClr val="DA33BF"/>
            </a:solidFill>
          </p:spPr>
        </p:sp>
      </p:grpSp>
      <p:sp>
        <p:nvSpPr>
          <p:cNvPr id="22" name="TextBox 22"/>
          <p:cNvSpPr txBox="1"/>
          <p:nvPr/>
        </p:nvSpPr>
        <p:spPr>
          <a:xfrm>
            <a:off x="8084314" y="7945666"/>
            <a:ext cx="59710" cy="246103"/>
          </a:xfrm>
          <a:prstGeom prst="rect">
            <a:avLst/>
          </a:prstGeom>
        </p:spPr>
        <p:txBody>
          <a:bodyPr lIns="0" tIns="0" rIns="0" bIns="0" rtlCol="0" anchor="t">
            <a:spAutoFit/>
          </a:bodyPr>
          <a:lstStyle/>
          <a:p>
            <a:pPr algn="ctr">
              <a:lnSpc>
                <a:spcPts val="3180"/>
              </a:lnSpc>
            </a:pPr>
            <a:r>
              <a:rPr lang="en-US" sz="3180">
                <a:solidFill>
                  <a:srgbClr val="00002E"/>
                </a:solidFill>
                <a:latin typeface="Nunito Bold"/>
                <a:ea typeface="Nunito Bold"/>
                <a:cs typeface="Nunito Bold"/>
                <a:sym typeface="Nunito Bold"/>
              </a:rPr>
              <a:t>3</a:t>
            </a:r>
            <a:endParaRPr lang="en-US" sz="3180">
              <a:solidFill>
                <a:srgbClr val="00002E"/>
              </a:solidFill>
              <a:latin typeface="Nunito Bold"/>
              <a:ea typeface="Nunito Bold"/>
              <a:cs typeface="Nunito Bold"/>
              <a:sym typeface="Nunito Bold"/>
            </a:endParaRPr>
          </a:p>
        </p:txBody>
      </p:sp>
      <p:sp>
        <p:nvSpPr>
          <p:cNvPr id="23" name="TextBox 23"/>
          <p:cNvSpPr txBox="1"/>
          <p:nvPr/>
        </p:nvSpPr>
        <p:spPr>
          <a:xfrm>
            <a:off x="8881825" y="7787610"/>
            <a:ext cx="3185696" cy="348496"/>
          </a:xfrm>
          <a:prstGeom prst="rect">
            <a:avLst/>
          </a:prstGeom>
        </p:spPr>
        <p:txBody>
          <a:bodyPr lIns="0" tIns="0" rIns="0" bIns="0" rtlCol="0" anchor="t">
            <a:spAutoFit/>
          </a:bodyPr>
          <a:lstStyle/>
          <a:p>
            <a:pPr algn="l">
              <a:lnSpc>
                <a:spcPts val="3320"/>
              </a:lnSpc>
            </a:pPr>
            <a:r>
              <a:rPr lang="en-US" sz="2650">
                <a:solidFill>
                  <a:srgbClr val="00002E"/>
                </a:solidFill>
                <a:latin typeface="Nunito Bold"/>
                <a:ea typeface="Nunito Bold"/>
                <a:cs typeface="Nunito Bold"/>
                <a:sym typeface="Nunito Bold"/>
              </a:rPr>
              <a:t>Our Solution</a:t>
            </a:r>
            <a:endParaRPr lang="en-US" sz="2650">
              <a:solidFill>
                <a:srgbClr val="00002E"/>
              </a:solidFill>
              <a:latin typeface="Nunito Bold"/>
              <a:ea typeface="Nunito Bold"/>
              <a:cs typeface="Nunito Bold"/>
              <a:sym typeface="Nunito Bold"/>
            </a:endParaRPr>
          </a:p>
        </p:txBody>
      </p:sp>
      <p:sp>
        <p:nvSpPr>
          <p:cNvPr id="24" name="TextBox 24"/>
          <p:cNvSpPr txBox="1"/>
          <p:nvPr/>
        </p:nvSpPr>
        <p:spPr>
          <a:xfrm>
            <a:off x="8881825" y="8304044"/>
            <a:ext cx="8312676" cy="919996"/>
          </a:xfrm>
          <a:prstGeom prst="rect">
            <a:avLst/>
          </a:prstGeom>
        </p:spPr>
        <p:txBody>
          <a:bodyPr lIns="0" tIns="0" rIns="0" bIns="0" rtlCol="0" anchor="t">
            <a:spAutoFit/>
          </a:bodyPr>
          <a:lstStyle/>
          <a:p>
            <a:pPr algn="l">
              <a:lnSpc>
                <a:spcPts val="3605"/>
              </a:lnSpc>
            </a:pPr>
            <a:r>
              <a:rPr lang="en-US" sz="2255">
                <a:solidFill>
                  <a:srgbClr val="00002E"/>
                </a:solidFill>
                <a:latin typeface="PT Sans" panose="020B0503020203020204"/>
                <a:ea typeface="PT Sans" panose="020B0503020203020204"/>
                <a:cs typeface="PT Sans" panose="020B0503020203020204"/>
                <a:sym typeface="PT Sans" panose="020B0503020203020204"/>
              </a:rPr>
              <a:t>Silent-Talk leverages AI/ML to translate sign language into audio and Braille, creating a bridge between deaf and blind communities.</a:t>
            </a:r>
            <a:endParaRPr lang="en-US" sz="2255">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5" name="Freeform 5"/>
          <p:cNvSpPr/>
          <p:nvPr/>
        </p:nvSpPr>
        <p:spPr>
          <a:xfrm>
            <a:off x="1627138" y="3483799"/>
            <a:ext cx="1511387" cy="1659701"/>
          </a:xfrm>
          <a:custGeom>
            <a:avLst/>
            <a:gdLst/>
            <a:ahLst/>
            <a:cxnLst/>
            <a:rect l="l" t="t" r="r" b="b"/>
            <a:pathLst>
              <a:path w="1511387" h="1659701">
                <a:moveTo>
                  <a:pt x="0" y="0"/>
                </a:moveTo>
                <a:lnTo>
                  <a:pt x="1511388" y="0"/>
                </a:lnTo>
                <a:lnTo>
                  <a:pt x="1511388" y="1659701"/>
                </a:lnTo>
                <a:lnTo>
                  <a:pt x="0" y="1659701"/>
                </a:lnTo>
                <a:lnTo>
                  <a:pt x="0" y="0"/>
                </a:lnTo>
                <a:close/>
              </a:path>
            </a:pathLst>
          </a:custGeom>
          <a:blipFill>
            <a:blip r:embed="rId2"/>
            <a:stretch>
              <a:fillRect/>
            </a:stretch>
          </a:blipFill>
        </p:spPr>
      </p:sp>
      <p:grpSp>
        <p:nvGrpSpPr>
          <p:cNvPr id="6" name="Group 6"/>
          <p:cNvGrpSpPr/>
          <p:nvPr/>
        </p:nvGrpSpPr>
        <p:grpSpPr>
          <a:xfrm rot="0">
            <a:off x="4968551" y="2341626"/>
            <a:ext cx="4741609" cy="7285372"/>
            <a:chOff x="0" y="0"/>
            <a:chExt cx="6322145" cy="9713829"/>
          </a:xfrm>
        </p:grpSpPr>
        <p:sp>
          <p:nvSpPr>
            <p:cNvPr id="7" name="Freeform 7"/>
            <p:cNvSpPr/>
            <p:nvPr/>
          </p:nvSpPr>
          <p:spPr>
            <a:xfrm>
              <a:off x="0" y="1060374"/>
              <a:ext cx="6322145" cy="2675458"/>
            </a:xfrm>
            <a:custGeom>
              <a:avLst/>
              <a:gdLst/>
              <a:ahLst/>
              <a:cxnLst/>
              <a:rect l="l" t="t" r="r" b="b"/>
              <a:pathLst>
                <a:path w="6322145" h="2675458">
                  <a:moveTo>
                    <a:pt x="0" y="0"/>
                  </a:moveTo>
                  <a:lnTo>
                    <a:pt x="6322145" y="0"/>
                  </a:lnTo>
                  <a:lnTo>
                    <a:pt x="6322145" y="2675458"/>
                  </a:lnTo>
                  <a:lnTo>
                    <a:pt x="0" y="2675458"/>
                  </a:lnTo>
                  <a:lnTo>
                    <a:pt x="0" y="0"/>
                  </a:lnTo>
                  <a:close/>
                </a:path>
              </a:pathLst>
            </a:custGeom>
            <a:blipFill>
              <a:blip r:embed="rId3"/>
              <a:stretch>
                <a:fillRect/>
              </a:stretch>
            </a:blipFill>
          </p:spPr>
        </p:sp>
        <p:sp>
          <p:nvSpPr>
            <p:cNvPr id="8" name="Freeform 8"/>
            <p:cNvSpPr/>
            <p:nvPr/>
          </p:nvSpPr>
          <p:spPr>
            <a:xfrm>
              <a:off x="404327" y="4091432"/>
              <a:ext cx="1967206" cy="2424922"/>
            </a:xfrm>
            <a:custGeom>
              <a:avLst/>
              <a:gdLst/>
              <a:ahLst/>
              <a:cxnLst/>
              <a:rect l="l" t="t" r="r" b="b"/>
              <a:pathLst>
                <a:path w="1967206" h="2424922">
                  <a:moveTo>
                    <a:pt x="0" y="0"/>
                  </a:moveTo>
                  <a:lnTo>
                    <a:pt x="1967205" y="0"/>
                  </a:lnTo>
                  <a:lnTo>
                    <a:pt x="1967205" y="2424922"/>
                  </a:lnTo>
                  <a:lnTo>
                    <a:pt x="0" y="2424922"/>
                  </a:lnTo>
                  <a:lnTo>
                    <a:pt x="0" y="0"/>
                  </a:lnTo>
                  <a:close/>
                </a:path>
              </a:pathLst>
            </a:custGeom>
            <a:blipFill>
              <a:blip r:embed="rId4"/>
              <a:stretch>
                <a:fillRect/>
              </a:stretch>
            </a:blipFill>
          </p:spPr>
        </p:sp>
        <p:sp>
          <p:nvSpPr>
            <p:cNvPr id="9" name="Freeform 9"/>
            <p:cNvSpPr/>
            <p:nvPr/>
          </p:nvSpPr>
          <p:spPr>
            <a:xfrm>
              <a:off x="3147225" y="3735832"/>
              <a:ext cx="2942409" cy="2942409"/>
            </a:xfrm>
            <a:custGeom>
              <a:avLst/>
              <a:gdLst/>
              <a:ahLst/>
              <a:cxnLst/>
              <a:rect l="l" t="t" r="r" b="b"/>
              <a:pathLst>
                <a:path w="2942409" h="2942409">
                  <a:moveTo>
                    <a:pt x="0" y="0"/>
                  </a:moveTo>
                  <a:lnTo>
                    <a:pt x="2942409" y="0"/>
                  </a:lnTo>
                  <a:lnTo>
                    <a:pt x="2942409" y="2942409"/>
                  </a:lnTo>
                  <a:lnTo>
                    <a:pt x="0" y="2942409"/>
                  </a:lnTo>
                  <a:lnTo>
                    <a:pt x="0" y="0"/>
                  </a:lnTo>
                  <a:close/>
                </a:path>
              </a:pathLst>
            </a:custGeom>
            <a:blipFill>
              <a:blip r:embed="rId5"/>
              <a:stretch>
                <a:fillRect/>
              </a:stretch>
            </a:blipFill>
          </p:spPr>
        </p:sp>
        <p:sp>
          <p:nvSpPr>
            <p:cNvPr id="10" name="Freeform 10"/>
            <p:cNvSpPr/>
            <p:nvPr/>
          </p:nvSpPr>
          <p:spPr>
            <a:xfrm>
              <a:off x="481084" y="7033841"/>
              <a:ext cx="5359977" cy="2679988"/>
            </a:xfrm>
            <a:custGeom>
              <a:avLst/>
              <a:gdLst/>
              <a:ahLst/>
              <a:cxnLst/>
              <a:rect l="l" t="t" r="r" b="b"/>
              <a:pathLst>
                <a:path w="5359977" h="2679988">
                  <a:moveTo>
                    <a:pt x="0" y="0"/>
                  </a:moveTo>
                  <a:lnTo>
                    <a:pt x="5359977" y="0"/>
                  </a:lnTo>
                  <a:lnTo>
                    <a:pt x="5359977" y="2679988"/>
                  </a:lnTo>
                  <a:lnTo>
                    <a:pt x="0" y="2679988"/>
                  </a:lnTo>
                  <a:lnTo>
                    <a:pt x="0" y="0"/>
                  </a:lnTo>
                  <a:close/>
                </a:path>
              </a:pathLst>
            </a:custGeom>
            <a:blipFill>
              <a:blip r:embed="rId6"/>
              <a:stretch>
                <a:fillRect/>
              </a:stretch>
            </a:blipFill>
          </p:spPr>
        </p:sp>
        <p:sp>
          <p:nvSpPr>
            <p:cNvPr id="11" name="TextBox 11"/>
            <p:cNvSpPr txBox="1"/>
            <p:nvPr/>
          </p:nvSpPr>
          <p:spPr>
            <a:xfrm>
              <a:off x="1104346" y="-9525"/>
              <a:ext cx="3514084" cy="716666"/>
            </a:xfrm>
            <a:prstGeom prst="rect">
              <a:avLst/>
            </a:prstGeom>
          </p:spPr>
          <p:txBody>
            <a:bodyPr lIns="0" tIns="0" rIns="0" bIns="0" rtlCol="0" anchor="t">
              <a:spAutoFit/>
            </a:bodyPr>
            <a:lstStyle/>
            <a:p>
              <a:pPr algn="l">
                <a:lnSpc>
                  <a:spcPts val="4375"/>
                </a:lnSpc>
              </a:pPr>
              <a:r>
                <a:rPr lang="en-US" sz="3500">
                  <a:solidFill>
                    <a:srgbClr val="00002E"/>
                  </a:solidFill>
                  <a:latin typeface="Nunito Bold"/>
                  <a:ea typeface="Nunito Bold"/>
                  <a:cs typeface="Nunito Bold"/>
                  <a:sym typeface="Nunito Bold"/>
                </a:rPr>
                <a:t>Frameworks</a:t>
              </a:r>
              <a:endParaRPr lang="en-US" sz="3500">
                <a:solidFill>
                  <a:srgbClr val="00002E"/>
                </a:solidFill>
                <a:latin typeface="Nunito Bold"/>
                <a:ea typeface="Nunito Bold"/>
                <a:cs typeface="Nunito Bold"/>
                <a:sym typeface="Nunito Bold"/>
              </a:endParaRPr>
            </a:p>
          </p:txBody>
        </p:sp>
      </p:grpSp>
      <p:sp>
        <p:nvSpPr>
          <p:cNvPr id="12" name="Freeform 12"/>
          <p:cNvSpPr/>
          <p:nvPr/>
        </p:nvSpPr>
        <p:spPr>
          <a:xfrm>
            <a:off x="11015665" y="3483799"/>
            <a:ext cx="2833304" cy="1407742"/>
          </a:xfrm>
          <a:custGeom>
            <a:avLst/>
            <a:gdLst/>
            <a:ahLst/>
            <a:cxnLst/>
            <a:rect l="l" t="t" r="r" b="b"/>
            <a:pathLst>
              <a:path w="2833304" h="1407742">
                <a:moveTo>
                  <a:pt x="0" y="0"/>
                </a:moveTo>
                <a:lnTo>
                  <a:pt x="2833304" y="0"/>
                </a:lnTo>
                <a:lnTo>
                  <a:pt x="2833304" y="1407742"/>
                </a:lnTo>
                <a:lnTo>
                  <a:pt x="0" y="1407742"/>
                </a:lnTo>
                <a:lnTo>
                  <a:pt x="0" y="0"/>
                </a:lnTo>
                <a:close/>
              </a:path>
            </a:pathLst>
          </a:custGeom>
          <a:blipFill>
            <a:blip r:embed="rId7"/>
            <a:stretch>
              <a:fillRect/>
            </a:stretch>
          </a:blipFill>
        </p:spPr>
      </p:sp>
      <p:sp>
        <p:nvSpPr>
          <p:cNvPr id="13" name="Freeform 13"/>
          <p:cNvSpPr/>
          <p:nvPr/>
        </p:nvSpPr>
        <p:spPr>
          <a:xfrm>
            <a:off x="11702144" y="5284516"/>
            <a:ext cx="1460345" cy="1699055"/>
          </a:xfrm>
          <a:custGeom>
            <a:avLst/>
            <a:gdLst/>
            <a:ahLst/>
            <a:cxnLst/>
            <a:rect l="l" t="t" r="r" b="b"/>
            <a:pathLst>
              <a:path w="1460345" h="1699055">
                <a:moveTo>
                  <a:pt x="0" y="0"/>
                </a:moveTo>
                <a:lnTo>
                  <a:pt x="1460346" y="0"/>
                </a:lnTo>
                <a:lnTo>
                  <a:pt x="1460346" y="1699055"/>
                </a:lnTo>
                <a:lnTo>
                  <a:pt x="0" y="1699055"/>
                </a:lnTo>
                <a:lnTo>
                  <a:pt x="0" y="0"/>
                </a:lnTo>
                <a:close/>
              </a:path>
            </a:pathLst>
          </a:custGeom>
          <a:blipFill>
            <a:blip r:embed="rId8"/>
            <a:stretch>
              <a:fillRect/>
            </a:stretch>
          </a:blipFill>
        </p:spPr>
      </p:sp>
      <p:sp>
        <p:nvSpPr>
          <p:cNvPr id="14" name="Freeform 14"/>
          <p:cNvSpPr/>
          <p:nvPr/>
        </p:nvSpPr>
        <p:spPr>
          <a:xfrm>
            <a:off x="11015665" y="7593171"/>
            <a:ext cx="2867531" cy="1264089"/>
          </a:xfrm>
          <a:custGeom>
            <a:avLst/>
            <a:gdLst/>
            <a:ahLst/>
            <a:cxnLst/>
            <a:rect l="l" t="t" r="r" b="b"/>
            <a:pathLst>
              <a:path w="2867531" h="1264089">
                <a:moveTo>
                  <a:pt x="0" y="0"/>
                </a:moveTo>
                <a:lnTo>
                  <a:pt x="2867531" y="0"/>
                </a:lnTo>
                <a:lnTo>
                  <a:pt x="2867531" y="1264089"/>
                </a:lnTo>
                <a:lnTo>
                  <a:pt x="0" y="1264089"/>
                </a:lnTo>
                <a:lnTo>
                  <a:pt x="0" y="0"/>
                </a:lnTo>
                <a:close/>
              </a:path>
            </a:pathLst>
          </a:custGeom>
          <a:blipFill>
            <a:blip r:embed="rId9"/>
            <a:stretch>
              <a:fillRect/>
            </a:stretch>
          </a:blipFill>
        </p:spPr>
      </p:sp>
      <p:sp>
        <p:nvSpPr>
          <p:cNvPr id="15" name="Freeform 15"/>
          <p:cNvSpPr/>
          <p:nvPr/>
        </p:nvSpPr>
        <p:spPr>
          <a:xfrm>
            <a:off x="15135907" y="3372817"/>
            <a:ext cx="2712008" cy="1518724"/>
          </a:xfrm>
          <a:custGeom>
            <a:avLst/>
            <a:gdLst/>
            <a:ahLst/>
            <a:cxnLst/>
            <a:rect l="l" t="t" r="r" b="b"/>
            <a:pathLst>
              <a:path w="2712008" h="1518724">
                <a:moveTo>
                  <a:pt x="0" y="0"/>
                </a:moveTo>
                <a:lnTo>
                  <a:pt x="2712008" y="0"/>
                </a:lnTo>
                <a:lnTo>
                  <a:pt x="2712008" y="1518724"/>
                </a:lnTo>
                <a:lnTo>
                  <a:pt x="0" y="1518724"/>
                </a:lnTo>
                <a:lnTo>
                  <a:pt x="0" y="0"/>
                </a:lnTo>
                <a:close/>
              </a:path>
            </a:pathLst>
          </a:custGeom>
          <a:blipFill>
            <a:blip r:embed="rId10"/>
            <a:stretch>
              <a:fillRect/>
            </a:stretch>
          </a:blipFill>
        </p:spPr>
      </p:sp>
      <p:sp>
        <p:nvSpPr>
          <p:cNvPr id="16" name="TextBox 16"/>
          <p:cNvSpPr txBox="1"/>
          <p:nvPr/>
        </p:nvSpPr>
        <p:spPr>
          <a:xfrm>
            <a:off x="5505229" y="597773"/>
            <a:ext cx="7277542" cy="833279"/>
          </a:xfrm>
          <a:prstGeom prst="rect">
            <a:avLst/>
          </a:prstGeom>
        </p:spPr>
        <p:txBody>
          <a:bodyPr lIns="0" tIns="0" rIns="0" bIns="0" rtlCol="0" anchor="t">
            <a:spAutoFit/>
          </a:bodyPr>
          <a:lstStyle/>
          <a:p>
            <a:pPr algn="l">
              <a:lnSpc>
                <a:spcPts val="6630"/>
              </a:lnSpc>
            </a:pPr>
            <a:r>
              <a:rPr lang="en-US" sz="5305">
                <a:solidFill>
                  <a:srgbClr val="00002E"/>
                </a:solidFill>
                <a:latin typeface="Nunito Bold"/>
                <a:ea typeface="Nunito Bold"/>
                <a:cs typeface="Nunito Bold"/>
                <a:sym typeface="Nunito Bold"/>
              </a:rPr>
              <a:t>Tools &amp; Technologies </a:t>
            </a:r>
            <a:endParaRPr lang="en-US" sz="5305">
              <a:solidFill>
                <a:srgbClr val="00002E"/>
              </a:solidFill>
              <a:latin typeface="Nunito Bold"/>
              <a:ea typeface="Nunito Bold"/>
              <a:cs typeface="Nunito Bold"/>
              <a:sym typeface="Nunito Bold"/>
            </a:endParaRPr>
          </a:p>
        </p:txBody>
      </p:sp>
      <p:sp>
        <p:nvSpPr>
          <p:cNvPr id="17" name="TextBox 17"/>
          <p:cNvSpPr txBox="1"/>
          <p:nvPr/>
        </p:nvSpPr>
        <p:spPr>
          <a:xfrm>
            <a:off x="981075" y="2332101"/>
            <a:ext cx="3125420" cy="539881"/>
          </a:xfrm>
          <a:prstGeom prst="rect">
            <a:avLst/>
          </a:prstGeom>
        </p:spPr>
        <p:txBody>
          <a:bodyPr lIns="0" tIns="0" rIns="0" bIns="0" rtlCol="0" anchor="t">
            <a:spAutoFit/>
          </a:bodyPr>
          <a:lstStyle/>
          <a:p>
            <a:pPr algn="l">
              <a:lnSpc>
                <a:spcPts val="4375"/>
              </a:lnSpc>
            </a:pPr>
            <a:r>
              <a:rPr lang="en-US" sz="3500">
                <a:solidFill>
                  <a:srgbClr val="00002E"/>
                </a:solidFill>
                <a:latin typeface="Nunito Bold"/>
                <a:ea typeface="Nunito Bold"/>
                <a:cs typeface="Nunito Bold"/>
                <a:sym typeface="Nunito Bold"/>
              </a:rPr>
              <a:t>Programming  </a:t>
            </a:r>
            <a:endParaRPr lang="en-US" sz="3500">
              <a:solidFill>
                <a:srgbClr val="00002E"/>
              </a:solidFill>
              <a:latin typeface="Nunito Bold"/>
              <a:ea typeface="Nunito Bold"/>
              <a:cs typeface="Nunito Bold"/>
              <a:sym typeface="Nunito Bold"/>
            </a:endParaRPr>
          </a:p>
        </p:txBody>
      </p:sp>
      <p:sp>
        <p:nvSpPr>
          <p:cNvPr id="18" name="TextBox 18"/>
          <p:cNvSpPr txBox="1"/>
          <p:nvPr/>
        </p:nvSpPr>
        <p:spPr>
          <a:xfrm>
            <a:off x="11756015" y="2332101"/>
            <a:ext cx="1352604" cy="539881"/>
          </a:xfrm>
          <a:prstGeom prst="rect">
            <a:avLst/>
          </a:prstGeom>
        </p:spPr>
        <p:txBody>
          <a:bodyPr lIns="0" tIns="0" rIns="0" bIns="0" rtlCol="0" anchor="t">
            <a:spAutoFit/>
          </a:bodyPr>
          <a:lstStyle/>
          <a:p>
            <a:pPr algn="l">
              <a:lnSpc>
                <a:spcPts val="4375"/>
              </a:lnSpc>
            </a:pPr>
            <a:r>
              <a:rPr lang="en-US" sz="3500">
                <a:solidFill>
                  <a:srgbClr val="00002E"/>
                </a:solidFill>
                <a:latin typeface="Nunito Bold"/>
                <a:ea typeface="Nunito Bold"/>
                <a:cs typeface="Nunito Bold"/>
                <a:sym typeface="Nunito Bold"/>
              </a:rPr>
              <a:t>Tools</a:t>
            </a:r>
            <a:endParaRPr lang="en-US" sz="3500">
              <a:solidFill>
                <a:srgbClr val="00002E"/>
              </a:solidFill>
              <a:latin typeface="Nunito Bold"/>
              <a:ea typeface="Nunito Bold"/>
              <a:cs typeface="Nunito Bold"/>
              <a:sym typeface="Nunito Bold"/>
            </a:endParaRPr>
          </a:p>
        </p:txBody>
      </p:sp>
      <p:sp>
        <p:nvSpPr>
          <p:cNvPr id="19" name="TextBox 19"/>
          <p:cNvSpPr txBox="1"/>
          <p:nvPr/>
        </p:nvSpPr>
        <p:spPr>
          <a:xfrm>
            <a:off x="15314089" y="2332101"/>
            <a:ext cx="2355644" cy="539881"/>
          </a:xfrm>
          <a:prstGeom prst="rect">
            <a:avLst/>
          </a:prstGeom>
        </p:spPr>
        <p:txBody>
          <a:bodyPr lIns="0" tIns="0" rIns="0" bIns="0" rtlCol="0" anchor="t">
            <a:spAutoFit/>
          </a:bodyPr>
          <a:lstStyle/>
          <a:p>
            <a:pPr algn="l">
              <a:lnSpc>
                <a:spcPts val="4375"/>
              </a:lnSpc>
            </a:pPr>
            <a:r>
              <a:rPr lang="en-US" sz="3500">
                <a:solidFill>
                  <a:srgbClr val="00002E"/>
                </a:solidFill>
                <a:latin typeface="Nunito Bold"/>
                <a:ea typeface="Nunito Bold"/>
                <a:cs typeface="Nunito Bold"/>
                <a:sym typeface="Nunito Bold"/>
              </a:rPr>
              <a:t>Evaluation </a:t>
            </a:r>
            <a:endParaRPr lang="en-US" sz="3500">
              <a:solidFill>
                <a:srgbClr val="00002E"/>
              </a:solidFill>
              <a:latin typeface="Nunito Bold"/>
              <a:ea typeface="Nunito Bold"/>
              <a:cs typeface="Nunito Bold"/>
              <a:sym typeface="Nunito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4" name="TextBox 4"/>
          <p:cNvSpPr txBox="1"/>
          <p:nvPr/>
        </p:nvSpPr>
        <p:spPr>
          <a:xfrm>
            <a:off x="3664691" y="578641"/>
            <a:ext cx="4148110" cy="1773714"/>
          </a:xfrm>
          <a:prstGeom prst="rect">
            <a:avLst/>
          </a:prstGeom>
        </p:spPr>
        <p:txBody>
          <a:bodyPr lIns="0" tIns="0" rIns="0" bIns="0" rtlCol="0" anchor="t">
            <a:spAutoFit/>
          </a:bodyPr>
          <a:lstStyle/>
          <a:p>
            <a:pPr algn="ctr">
              <a:lnSpc>
                <a:spcPts val="7020"/>
              </a:lnSpc>
            </a:pPr>
            <a:r>
              <a:rPr lang="en-US" sz="5610">
                <a:solidFill>
                  <a:srgbClr val="00002E"/>
                </a:solidFill>
                <a:latin typeface="Nunito Bold"/>
                <a:ea typeface="Nunito Bold"/>
                <a:cs typeface="Nunito Bold"/>
                <a:sym typeface="Nunito Bold"/>
              </a:rPr>
              <a:t>Data Flow Architecture</a:t>
            </a:r>
            <a:endParaRPr lang="en-US" sz="5610">
              <a:solidFill>
                <a:srgbClr val="00002E"/>
              </a:solidFill>
              <a:latin typeface="Nunito Bold"/>
              <a:ea typeface="Nunito Bold"/>
              <a:cs typeface="Nunito Bold"/>
              <a:sym typeface="Nunito Bold"/>
            </a:endParaRPr>
          </a:p>
        </p:txBody>
      </p:sp>
      <p:sp>
        <p:nvSpPr>
          <p:cNvPr id="5" name="Freeform 5"/>
          <p:cNvSpPr/>
          <p:nvPr/>
        </p:nvSpPr>
        <p:spPr>
          <a:xfrm>
            <a:off x="1884310" y="2562293"/>
            <a:ext cx="8189622" cy="7423795"/>
          </a:xfrm>
          <a:custGeom>
            <a:avLst/>
            <a:gdLst/>
            <a:ahLst/>
            <a:cxnLst/>
            <a:rect l="l" t="t" r="r" b="b"/>
            <a:pathLst>
              <a:path w="8189622" h="7423795">
                <a:moveTo>
                  <a:pt x="0" y="0"/>
                </a:moveTo>
                <a:lnTo>
                  <a:pt x="8189622" y="0"/>
                </a:lnTo>
                <a:lnTo>
                  <a:pt x="8189622" y="7423795"/>
                </a:lnTo>
                <a:lnTo>
                  <a:pt x="0" y="7423795"/>
                </a:lnTo>
                <a:lnTo>
                  <a:pt x="0" y="0"/>
                </a:lnTo>
                <a:close/>
              </a:path>
            </a:pathLst>
          </a:custGeom>
          <a:blipFill>
            <a:blip r:embed="rId3"/>
            <a:stretch>
              <a:fillRect t="-12895" b="-1656"/>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1085016" y="1037361"/>
            <a:ext cx="9259967" cy="1597461"/>
          </a:xfrm>
          <a:prstGeom prst="rect">
            <a:avLst/>
          </a:prstGeom>
        </p:spPr>
        <p:txBody>
          <a:bodyPr lIns="0" tIns="0" rIns="0" bIns="0" rtlCol="0" anchor="t">
            <a:spAutoFit/>
          </a:bodyPr>
          <a:lstStyle/>
          <a:p>
            <a:pPr algn="l">
              <a:lnSpc>
                <a:spcPts val="6575"/>
              </a:lnSpc>
            </a:pPr>
            <a:r>
              <a:rPr lang="en-US" sz="5260">
                <a:solidFill>
                  <a:srgbClr val="00002E"/>
                </a:solidFill>
                <a:latin typeface="Nunito Bold"/>
                <a:ea typeface="Nunito Bold"/>
                <a:cs typeface="Nunito Bold"/>
                <a:sym typeface="Nunito Bold"/>
              </a:rPr>
              <a:t>Model Architecture and Dataset Comparison</a:t>
            </a:r>
            <a:endParaRPr lang="en-US" sz="5260">
              <a:solidFill>
                <a:srgbClr val="00002E"/>
              </a:solidFill>
              <a:latin typeface="Nunito Bold"/>
              <a:ea typeface="Nunito Bold"/>
              <a:cs typeface="Nunito Bold"/>
              <a:sym typeface="Nunito Bold"/>
            </a:endParaRPr>
          </a:p>
        </p:txBody>
      </p:sp>
      <p:grpSp>
        <p:nvGrpSpPr>
          <p:cNvPr id="7" name="Group 7"/>
          <p:cNvGrpSpPr/>
          <p:nvPr/>
        </p:nvGrpSpPr>
        <p:grpSpPr>
          <a:xfrm rot="0">
            <a:off x="988814" y="3101579"/>
            <a:ext cx="9452372" cy="6179344"/>
            <a:chOff x="0" y="0"/>
            <a:chExt cx="12603163" cy="8239125"/>
          </a:xfrm>
        </p:grpSpPr>
        <p:sp>
          <p:nvSpPr>
            <p:cNvPr id="8" name="Freeform 8"/>
            <p:cNvSpPr/>
            <p:nvPr/>
          </p:nvSpPr>
          <p:spPr>
            <a:xfrm>
              <a:off x="0" y="0"/>
              <a:ext cx="12603099" cy="8239125"/>
            </a:xfrm>
            <a:custGeom>
              <a:avLst/>
              <a:gdLst/>
              <a:ahLst/>
              <a:cxnLst/>
              <a:rect l="l" t="t" r="r" b="b"/>
              <a:pathLst>
                <a:path w="12603099" h="8239125">
                  <a:moveTo>
                    <a:pt x="0" y="574167"/>
                  </a:moveTo>
                  <a:cubicBezTo>
                    <a:pt x="0" y="257048"/>
                    <a:pt x="257175" y="0"/>
                    <a:pt x="574421" y="0"/>
                  </a:cubicBezTo>
                  <a:lnTo>
                    <a:pt x="12028678" y="0"/>
                  </a:lnTo>
                  <a:lnTo>
                    <a:pt x="12028678" y="6350"/>
                  </a:lnTo>
                  <a:lnTo>
                    <a:pt x="12028678" y="0"/>
                  </a:lnTo>
                  <a:cubicBezTo>
                    <a:pt x="12345924" y="0"/>
                    <a:pt x="12603099" y="257048"/>
                    <a:pt x="12603099" y="574167"/>
                  </a:cubicBezTo>
                  <a:lnTo>
                    <a:pt x="12596749" y="574167"/>
                  </a:lnTo>
                  <a:lnTo>
                    <a:pt x="12603099" y="574167"/>
                  </a:lnTo>
                  <a:lnTo>
                    <a:pt x="12603099" y="7664958"/>
                  </a:lnTo>
                  <a:lnTo>
                    <a:pt x="12596749" y="7664958"/>
                  </a:lnTo>
                  <a:lnTo>
                    <a:pt x="12603099" y="7664958"/>
                  </a:lnTo>
                  <a:cubicBezTo>
                    <a:pt x="12603099" y="7982076"/>
                    <a:pt x="12345924" y="8239125"/>
                    <a:pt x="12028678" y="8239125"/>
                  </a:cubicBezTo>
                  <a:lnTo>
                    <a:pt x="12028678" y="8232775"/>
                  </a:lnTo>
                  <a:lnTo>
                    <a:pt x="12028678" y="8239125"/>
                  </a:lnTo>
                  <a:lnTo>
                    <a:pt x="574421" y="8239125"/>
                  </a:lnTo>
                  <a:lnTo>
                    <a:pt x="574421" y="8232775"/>
                  </a:lnTo>
                  <a:lnTo>
                    <a:pt x="574421" y="8239125"/>
                  </a:lnTo>
                  <a:cubicBezTo>
                    <a:pt x="257175" y="8239125"/>
                    <a:pt x="0" y="7982077"/>
                    <a:pt x="0" y="7664958"/>
                  </a:cubicBezTo>
                  <a:lnTo>
                    <a:pt x="0" y="574167"/>
                  </a:lnTo>
                  <a:lnTo>
                    <a:pt x="6350" y="574167"/>
                  </a:lnTo>
                  <a:lnTo>
                    <a:pt x="0" y="574167"/>
                  </a:lnTo>
                  <a:moveTo>
                    <a:pt x="12700" y="574167"/>
                  </a:moveTo>
                  <a:lnTo>
                    <a:pt x="12700" y="7664958"/>
                  </a:lnTo>
                  <a:lnTo>
                    <a:pt x="6350" y="7664958"/>
                  </a:lnTo>
                  <a:lnTo>
                    <a:pt x="12700" y="7664958"/>
                  </a:lnTo>
                  <a:cubicBezTo>
                    <a:pt x="12700" y="7974964"/>
                    <a:pt x="264160" y="8226425"/>
                    <a:pt x="574421" y="8226425"/>
                  </a:cubicBezTo>
                  <a:lnTo>
                    <a:pt x="12028678" y="8226425"/>
                  </a:lnTo>
                  <a:cubicBezTo>
                    <a:pt x="12338939" y="8226425"/>
                    <a:pt x="12590399" y="7975092"/>
                    <a:pt x="12590399" y="7664958"/>
                  </a:cubicBezTo>
                  <a:lnTo>
                    <a:pt x="12590399" y="574167"/>
                  </a:lnTo>
                  <a:cubicBezTo>
                    <a:pt x="12590526" y="264033"/>
                    <a:pt x="12338939" y="12700"/>
                    <a:pt x="12028678" y="12700"/>
                  </a:cubicBezTo>
                  <a:lnTo>
                    <a:pt x="574421" y="12700"/>
                  </a:lnTo>
                  <a:lnTo>
                    <a:pt x="574421" y="6350"/>
                  </a:lnTo>
                  <a:lnTo>
                    <a:pt x="574421" y="12700"/>
                  </a:lnTo>
                  <a:cubicBezTo>
                    <a:pt x="264160" y="12700"/>
                    <a:pt x="12700" y="264033"/>
                    <a:pt x="12700" y="574167"/>
                  </a:cubicBezTo>
                  <a:close/>
                </a:path>
              </a:pathLst>
            </a:custGeom>
            <a:solidFill>
              <a:srgbClr val="000000">
                <a:alpha val="7843"/>
              </a:srgbClr>
            </a:solidFill>
          </p:spPr>
        </p:sp>
      </p:grpSp>
      <p:grpSp>
        <p:nvGrpSpPr>
          <p:cNvPr id="9" name="Group 9"/>
          <p:cNvGrpSpPr/>
          <p:nvPr/>
        </p:nvGrpSpPr>
        <p:grpSpPr>
          <a:xfrm rot="0">
            <a:off x="1003101" y="3115866"/>
            <a:ext cx="9423796" cy="813792"/>
            <a:chOff x="0" y="0"/>
            <a:chExt cx="12565062" cy="1085057"/>
          </a:xfrm>
        </p:grpSpPr>
        <p:sp>
          <p:nvSpPr>
            <p:cNvPr id="10" name="Freeform 10"/>
            <p:cNvSpPr/>
            <p:nvPr/>
          </p:nvSpPr>
          <p:spPr>
            <a:xfrm>
              <a:off x="0" y="0"/>
              <a:ext cx="12564999" cy="1085088"/>
            </a:xfrm>
            <a:custGeom>
              <a:avLst/>
              <a:gdLst/>
              <a:ahLst/>
              <a:cxnLst/>
              <a:rect l="l" t="t" r="r" b="b"/>
              <a:pathLst>
                <a:path w="12564999" h="1085088">
                  <a:moveTo>
                    <a:pt x="0" y="0"/>
                  </a:moveTo>
                  <a:lnTo>
                    <a:pt x="12564999" y="0"/>
                  </a:lnTo>
                  <a:lnTo>
                    <a:pt x="12564999" y="1085088"/>
                  </a:lnTo>
                  <a:lnTo>
                    <a:pt x="0" y="1085088"/>
                  </a:lnTo>
                  <a:close/>
                </a:path>
              </a:pathLst>
            </a:custGeom>
            <a:solidFill>
              <a:srgbClr val="FFFFFF">
                <a:alpha val="3922"/>
              </a:srgbClr>
            </a:solidFill>
          </p:spPr>
        </p:sp>
      </p:grpSp>
      <p:sp>
        <p:nvSpPr>
          <p:cNvPr id="11" name="TextBox 11"/>
          <p:cNvSpPr txBox="1"/>
          <p:nvPr/>
        </p:nvSpPr>
        <p:spPr>
          <a:xfrm>
            <a:off x="1378356" y="3255645"/>
            <a:ext cx="1600676"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Dataset</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2" name="TextBox 12"/>
          <p:cNvSpPr txBox="1"/>
          <p:nvPr/>
        </p:nvSpPr>
        <p:spPr>
          <a:xfrm>
            <a:off x="3739069" y="3255645"/>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Model</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3" name="TextBox 13"/>
          <p:cNvSpPr txBox="1"/>
          <p:nvPr/>
        </p:nvSpPr>
        <p:spPr>
          <a:xfrm>
            <a:off x="6095017" y="3255645"/>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Accuracy</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4" name="TextBox 14"/>
          <p:cNvSpPr txBox="1"/>
          <p:nvPr/>
        </p:nvSpPr>
        <p:spPr>
          <a:xfrm>
            <a:off x="8450967" y="3255645"/>
            <a:ext cx="1600676"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Remarks</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5" name="Group 15"/>
          <p:cNvGrpSpPr/>
          <p:nvPr/>
        </p:nvGrpSpPr>
        <p:grpSpPr>
          <a:xfrm rot="0">
            <a:off x="1003101" y="3929657"/>
            <a:ext cx="9423796" cy="813792"/>
            <a:chOff x="0" y="0"/>
            <a:chExt cx="12565062" cy="1085057"/>
          </a:xfrm>
        </p:grpSpPr>
        <p:sp>
          <p:nvSpPr>
            <p:cNvPr id="16" name="Freeform 16"/>
            <p:cNvSpPr/>
            <p:nvPr/>
          </p:nvSpPr>
          <p:spPr>
            <a:xfrm>
              <a:off x="0" y="0"/>
              <a:ext cx="12564999" cy="1085088"/>
            </a:xfrm>
            <a:custGeom>
              <a:avLst/>
              <a:gdLst/>
              <a:ahLst/>
              <a:cxnLst/>
              <a:rect l="l" t="t" r="r" b="b"/>
              <a:pathLst>
                <a:path w="12564999" h="1085088">
                  <a:moveTo>
                    <a:pt x="0" y="0"/>
                  </a:moveTo>
                  <a:lnTo>
                    <a:pt x="12564999" y="0"/>
                  </a:lnTo>
                  <a:lnTo>
                    <a:pt x="12564999" y="1085088"/>
                  </a:lnTo>
                  <a:lnTo>
                    <a:pt x="0" y="1085088"/>
                  </a:lnTo>
                  <a:close/>
                </a:path>
              </a:pathLst>
            </a:custGeom>
            <a:solidFill>
              <a:srgbClr val="000000">
                <a:alpha val="3922"/>
              </a:srgbClr>
            </a:solidFill>
          </p:spPr>
        </p:sp>
      </p:grpSp>
      <p:sp>
        <p:nvSpPr>
          <p:cNvPr id="17" name="TextBox 17"/>
          <p:cNvSpPr txBox="1"/>
          <p:nvPr/>
        </p:nvSpPr>
        <p:spPr>
          <a:xfrm>
            <a:off x="1378356" y="4069437"/>
            <a:ext cx="1600676" cy="420370"/>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ASL </a:t>
            </a:r>
            <a:r>
              <a:rPr lang="en-US" sz="2235" u="sng">
                <a:solidFill>
                  <a:srgbClr val="00002E"/>
                </a:solidFill>
                <a:latin typeface="PT Sans" panose="020B0503020203020204"/>
                <a:ea typeface="PT Sans" panose="020B0503020203020204"/>
                <a:cs typeface="PT Sans" panose="020B0503020203020204"/>
                <a:sym typeface="PT Sans" panose="020B0503020203020204"/>
                <a:hlinkClick r:id="rId3" tooltip="https://www.kaggle.com/datasets/ayuraj/asl-dataset"/>
              </a:rPr>
              <a:t>[3]</a:t>
            </a:r>
            <a:endParaRPr lang="en-US" sz="2235" u="sng">
              <a:solidFill>
                <a:srgbClr val="00002E"/>
              </a:solidFill>
              <a:latin typeface="PT Sans" panose="020B0503020203020204"/>
              <a:ea typeface="PT Sans" panose="020B0503020203020204"/>
              <a:cs typeface="PT Sans" panose="020B0503020203020204"/>
              <a:sym typeface="PT Sans" panose="020B0503020203020204"/>
              <a:hlinkClick r:id="rId3" tooltip="https://www.kaggle.com/datasets/ayuraj/asl-dataset"/>
            </a:endParaRPr>
          </a:p>
        </p:txBody>
      </p:sp>
      <p:sp>
        <p:nvSpPr>
          <p:cNvPr id="18" name="TextBox 18"/>
          <p:cNvSpPr txBox="1"/>
          <p:nvPr/>
        </p:nvSpPr>
        <p:spPr>
          <a:xfrm>
            <a:off x="3739069" y="4069437"/>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CNN</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9" name="TextBox 19"/>
          <p:cNvSpPr txBox="1"/>
          <p:nvPr/>
        </p:nvSpPr>
        <p:spPr>
          <a:xfrm>
            <a:off x="6095017" y="4069437"/>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0.99</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20" name="TextBox 20"/>
          <p:cNvSpPr txBox="1"/>
          <p:nvPr/>
        </p:nvSpPr>
        <p:spPr>
          <a:xfrm>
            <a:off x="8450967" y="4069437"/>
            <a:ext cx="1600676"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Overfitting</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21" name="Group 21"/>
          <p:cNvGrpSpPr/>
          <p:nvPr/>
        </p:nvGrpSpPr>
        <p:grpSpPr>
          <a:xfrm rot="0">
            <a:off x="1003101" y="4743450"/>
            <a:ext cx="9423796" cy="813792"/>
            <a:chOff x="0" y="0"/>
            <a:chExt cx="12565062" cy="1085057"/>
          </a:xfrm>
        </p:grpSpPr>
        <p:sp>
          <p:nvSpPr>
            <p:cNvPr id="22" name="Freeform 22"/>
            <p:cNvSpPr/>
            <p:nvPr/>
          </p:nvSpPr>
          <p:spPr>
            <a:xfrm>
              <a:off x="0" y="0"/>
              <a:ext cx="12564999" cy="1085088"/>
            </a:xfrm>
            <a:custGeom>
              <a:avLst/>
              <a:gdLst/>
              <a:ahLst/>
              <a:cxnLst/>
              <a:rect l="l" t="t" r="r" b="b"/>
              <a:pathLst>
                <a:path w="12564999" h="1085088">
                  <a:moveTo>
                    <a:pt x="0" y="0"/>
                  </a:moveTo>
                  <a:lnTo>
                    <a:pt x="12564999" y="0"/>
                  </a:lnTo>
                  <a:lnTo>
                    <a:pt x="12564999" y="1085088"/>
                  </a:lnTo>
                  <a:lnTo>
                    <a:pt x="0" y="1085088"/>
                  </a:lnTo>
                  <a:close/>
                </a:path>
              </a:pathLst>
            </a:custGeom>
            <a:solidFill>
              <a:srgbClr val="FFFFFF">
                <a:alpha val="3922"/>
              </a:srgbClr>
            </a:solidFill>
          </p:spPr>
        </p:sp>
      </p:grpSp>
      <p:sp>
        <p:nvSpPr>
          <p:cNvPr id="23" name="TextBox 23"/>
          <p:cNvSpPr txBox="1"/>
          <p:nvPr/>
        </p:nvSpPr>
        <p:spPr>
          <a:xfrm>
            <a:off x="1378356" y="4883230"/>
            <a:ext cx="1600676" cy="420370"/>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ISL </a:t>
            </a:r>
            <a:r>
              <a:rPr lang="en-US" sz="2235" u="sng">
                <a:solidFill>
                  <a:srgbClr val="00002E"/>
                </a:solidFill>
                <a:latin typeface="PT Sans" panose="020B0503020203020204"/>
                <a:ea typeface="PT Sans" panose="020B0503020203020204"/>
                <a:cs typeface="PT Sans" panose="020B0503020203020204"/>
                <a:sym typeface="PT Sans" panose="020B0503020203020204"/>
                <a:hlinkClick r:id="rId4" tooltip="https://www.kaggle.com/datasets/prathumarikeri/indian-sign-language-isl"/>
              </a:rPr>
              <a:t>[1]</a:t>
            </a:r>
            <a:endParaRPr lang="en-US" sz="2235" u="sng">
              <a:solidFill>
                <a:srgbClr val="00002E"/>
              </a:solidFill>
              <a:latin typeface="PT Sans" panose="020B0503020203020204"/>
              <a:ea typeface="PT Sans" panose="020B0503020203020204"/>
              <a:cs typeface="PT Sans" panose="020B0503020203020204"/>
              <a:sym typeface="PT Sans" panose="020B0503020203020204"/>
              <a:hlinkClick r:id="rId4" tooltip="https://www.kaggle.com/datasets/prathumarikeri/indian-sign-language-isl"/>
            </a:endParaRPr>
          </a:p>
        </p:txBody>
      </p:sp>
      <p:sp>
        <p:nvSpPr>
          <p:cNvPr id="24" name="TextBox 24"/>
          <p:cNvSpPr txBox="1"/>
          <p:nvPr/>
        </p:nvSpPr>
        <p:spPr>
          <a:xfrm>
            <a:off x="3739069" y="4883230"/>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CNN</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25" name="TextBox 25"/>
          <p:cNvSpPr txBox="1"/>
          <p:nvPr/>
        </p:nvSpPr>
        <p:spPr>
          <a:xfrm>
            <a:off x="6095017" y="4883230"/>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0.99</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26" name="TextBox 26"/>
          <p:cNvSpPr txBox="1"/>
          <p:nvPr/>
        </p:nvSpPr>
        <p:spPr>
          <a:xfrm>
            <a:off x="8450967" y="4883230"/>
            <a:ext cx="1600676"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Overfitting</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27" name="Group 27"/>
          <p:cNvGrpSpPr/>
          <p:nvPr/>
        </p:nvGrpSpPr>
        <p:grpSpPr>
          <a:xfrm rot="0">
            <a:off x="1003101" y="5557242"/>
            <a:ext cx="9423796" cy="813792"/>
            <a:chOff x="0" y="0"/>
            <a:chExt cx="12565062" cy="1085057"/>
          </a:xfrm>
        </p:grpSpPr>
        <p:sp>
          <p:nvSpPr>
            <p:cNvPr id="28" name="Freeform 28"/>
            <p:cNvSpPr/>
            <p:nvPr/>
          </p:nvSpPr>
          <p:spPr>
            <a:xfrm>
              <a:off x="0" y="0"/>
              <a:ext cx="12564999" cy="1085088"/>
            </a:xfrm>
            <a:custGeom>
              <a:avLst/>
              <a:gdLst/>
              <a:ahLst/>
              <a:cxnLst/>
              <a:rect l="l" t="t" r="r" b="b"/>
              <a:pathLst>
                <a:path w="12564999" h="1085088">
                  <a:moveTo>
                    <a:pt x="0" y="0"/>
                  </a:moveTo>
                  <a:lnTo>
                    <a:pt x="12564999" y="0"/>
                  </a:lnTo>
                  <a:lnTo>
                    <a:pt x="12564999" y="1085088"/>
                  </a:lnTo>
                  <a:lnTo>
                    <a:pt x="0" y="1085088"/>
                  </a:lnTo>
                  <a:close/>
                </a:path>
              </a:pathLst>
            </a:custGeom>
            <a:solidFill>
              <a:srgbClr val="000000">
                <a:alpha val="3922"/>
              </a:srgbClr>
            </a:solidFill>
          </p:spPr>
        </p:sp>
      </p:grpSp>
      <p:sp>
        <p:nvSpPr>
          <p:cNvPr id="29" name="TextBox 29"/>
          <p:cNvSpPr txBox="1"/>
          <p:nvPr/>
        </p:nvSpPr>
        <p:spPr>
          <a:xfrm>
            <a:off x="1378356" y="5697021"/>
            <a:ext cx="1600676" cy="420370"/>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ISL </a:t>
            </a:r>
            <a:r>
              <a:rPr lang="en-US" sz="2235" u="sng">
                <a:solidFill>
                  <a:srgbClr val="00002E"/>
                </a:solidFill>
                <a:latin typeface="PT Sans" panose="020B0503020203020204"/>
                <a:ea typeface="PT Sans" panose="020B0503020203020204"/>
                <a:cs typeface="PT Sans" panose="020B0503020203020204"/>
                <a:sym typeface="PT Sans" panose="020B0503020203020204"/>
                <a:hlinkClick r:id="rId4" tooltip="https://www.kaggle.com/datasets/prathumarikeri/indian-sign-language-isl"/>
              </a:rPr>
              <a:t>[1]</a:t>
            </a:r>
            <a:endParaRPr lang="en-US" sz="2235" u="sng">
              <a:solidFill>
                <a:srgbClr val="00002E"/>
              </a:solidFill>
              <a:latin typeface="PT Sans" panose="020B0503020203020204"/>
              <a:ea typeface="PT Sans" panose="020B0503020203020204"/>
              <a:cs typeface="PT Sans" panose="020B0503020203020204"/>
              <a:sym typeface="PT Sans" panose="020B0503020203020204"/>
              <a:hlinkClick r:id="rId4" tooltip="https://www.kaggle.com/datasets/prathumarikeri/indian-sign-language-isl"/>
            </a:endParaRPr>
          </a:p>
        </p:txBody>
      </p:sp>
      <p:sp>
        <p:nvSpPr>
          <p:cNvPr id="30" name="TextBox 30"/>
          <p:cNvSpPr txBox="1"/>
          <p:nvPr/>
        </p:nvSpPr>
        <p:spPr>
          <a:xfrm>
            <a:off x="3739069" y="5697021"/>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LSTM</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31" name="TextBox 31"/>
          <p:cNvSpPr txBox="1"/>
          <p:nvPr/>
        </p:nvSpPr>
        <p:spPr>
          <a:xfrm>
            <a:off x="6095017" y="5697021"/>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0.99</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32" name="TextBox 32"/>
          <p:cNvSpPr txBox="1"/>
          <p:nvPr/>
        </p:nvSpPr>
        <p:spPr>
          <a:xfrm>
            <a:off x="8450967" y="5697021"/>
            <a:ext cx="1600676"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Overfitting</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33" name="Group 33"/>
          <p:cNvGrpSpPr/>
          <p:nvPr/>
        </p:nvGrpSpPr>
        <p:grpSpPr>
          <a:xfrm rot="0">
            <a:off x="1003101" y="6371035"/>
            <a:ext cx="9423796" cy="813792"/>
            <a:chOff x="0" y="0"/>
            <a:chExt cx="12565062" cy="1085057"/>
          </a:xfrm>
        </p:grpSpPr>
        <p:sp>
          <p:nvSpPr>
            <p:cNvPr id="34" name="Freeform 34"/>
            <p:cNvSpPr/>
            <p:nvPr/>
          </p:nvSpPr>
          <p:spPr>
            <a:xfrm>
              <a:off x="0" y="0"/>
              <a:ext cx="12564999" cy="1085088"/>
            </a:xfrm>
            <a:custGeom>
              <a:avLst/>
              <a:gdLst/>
              <a:ahLst/>
              <a:cxnLst/>
              <a:rect l="l" t="t" r="r" b="b"/>
              <a:pathLst>
                <a:path w="12564999" h="1085088">
                  <a:moveTo>
                    <a:pt x="0" y="0"/>
                  </a:moveTo>
                  <a:lnTo>
                    <a:pt x="12564999" y="0"/>
                  </a:lnTo>
                  <a:lnTo>
                    <a:pt x="12564999" y="1085088"/>
                  </a:lnTo>
                  <a:lnTo>
                    <a:pt x="0" y="1085088"/>
                  </a:lnTo>
                  <a:close/>
                </a:path>
              </a:pathLst>
            </a:custGeom>
            <a:solidFill>
              <a:srgbClr val="FFFFFF">
                <a:alpha val="3922"/>
              </a:srgbClr>
            </a:solidFill>
          </p:spPr>
        </p:sp>
      </p:grpSp>
      <p:sp>
        <p:nvSpPr>
          <p:cNvPr id="35" name="TextBox 35"/>
          <p:cNvSpPr txBox="1"/>
          <p:nvPr/>
        </p:nvSpPr>
        <p:spPr>
          <a:xfrm>
            <a:off x="1378356" y="6510814"/>
            <a:ext cx="1600676" cy="420370"/>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WLASL </a:t>
            </a:r>
            <a:r>
              <a:rPr lang="en-US" sz="2235" u="sng">
                <a:solidFill>
                  <a:srgbClr val="00002E"/>
                </a:solidFill>
                <a:latin typeface="PT Sans" panose="020B0503020203020204"/>
                <a:ea typeface="PT Sans" panose="020B0503020203020204"/>
                <a:cs typeface="PT Sans" panose="020B0503020203020204"/>
                <a:sym typeface="PT Sans" panose="020B0503020203020204"/>
                <a:hlinkClick r:id="rId5" tooltip="https://www.kaggle.com/datasets/risangbaskoro/wlasl-processed"/>
              </a:rPr>
              <a:t>[2]</a:t>
            </a:r>
            <a:endParaRPr lang="en-US" sz="2235" u="sng">
              <a:solidFill>
                <a:srgbClr val="00002E"/>
              </a:solidFill>
              <a:latin typeface="PT Sans" panose="020B0503020203020204"/>
              <a:ea typeface="PT Sans" panose="020B0503020203020204"/>
              <a:cs typeface="PT Sans" panose="020B0503020203020204"/>
              <a:sym typeface="PT Sans" panose="020B0503020203020204"/>
              <a:hlinkClick r:id="rId5" tooltip="https://www.kaggle.com/datasets/risangbaskoro/wlasl-processed"/>
            </a:endParaRPr>
          </a:p>
        </p:txBody>
      </p:sp>
      <p:sp>
        <p:nvSpPr>
          <p:cNvPr id="36" name="TextBox 36"/>
          <p:cNvSpPr txBox="1"/>
          <p:nvPr/>
        </p:nvSpPr>
        <p:spPr>
          <a:xfrm>
            <a:off x="3739069" y="6510814"/>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LSTM</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37" name="TextBox 37"/>
          <p:cNvSpPr txBox="1"/>
          <p:nvPr/>
        </p:nvSpPr>
        <p:spPr>
          <a:xfrm>
            <a:off x="6095017" y="6510814"/>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0.72</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38" name="TextBox 38"/>
          <p:cNvSpPr txBox="1"/>
          <p:nvPr/>
        </p:nvSpPr>
        <p:spPr>
          <a:xfrm>
            <a:off x="8450967" y="6491764"/>
            <a:ext cx="1600676" cy="467559"/>
          </a:xfrm>
          <a:prstGeom prst="rect">
            <a:avLst/>
          </a:prstGeom>
        </p:spPr>
        <p:txBody>
          <a:bodyPr lIns="0" tIns="0" rIns="0" bIns="0" rtlCol="0" anchor="t">
            <a:spAutoFit/>
          </a:bodyPr>
          <a:lstStyle/>
          <a:p>
            <a:pPr algn="l">
              <a:lnSpc>
                <a:spcPts val="3575"/>
              </a:lnSpc>
            </a:pPr>
            <a:r>
              <a:rPr lang="en-US" sz="2000">
                <a:solidFill>
                  <a:srgbClr val="00002E"/>
                </a:solidFill>
                <a:latin typeface="PT Sans" panose="020B0503020203020204"/>
                <a:ea typeface="PT Sans" panose="020B0503020203020204"/>
                <a:cs typeface="PT Sans" panose="020B0503020203020204"/>
                <a:sym typeface="PT Sans" panose="020B0503020203020204"/>
              </a:rPr>
              <a:t>Good Accuracy</a:t>
            </a:r>
            <a:endParaRPr lang="en-US" sz="2000">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39" name="Group 39"/>
          <p:cNvGrpSpPr/>
          <p:nvPr/>
        </p:nvGrpSpPr>
        <p:grpSpPr>
          <a:xfrm rot="0">
            <a:off x="1003101" y="7184826"/>
            <a:ext cx="9423796" cy="1268016"/>
            <a:chOff x="0" y="0"/>
            <a:chExt cx="12565062" cy="1690688"/>
          </a:xfrm>
        </p:grpSpPr>
        <p:sp>
          <p:nvSpPr>
            <p:cNvPr id="40" name="Freeform 40"/>
            <p:cNvSpPr/>
            <p:nvPr/>
          </p:nvSpPr>
          <p:spPr>
            <a:xfrm>
              <a:off x="0" y="0"/>
              <a:ext cx="12564999" cy="1690751"/>
            </a:xfrm>
            <a:custGeom>
              <a:avLst/>
              <a:gdLst/>
              <a:ahLst/>
              <a:cxnLst/>
              <a:rect l="l" t="t" r="r" b="b"/>
              <a:pathLst>
                <a:path w="12564999" h="1690751">
                  <a:moveTo>
                    <a:pt x="0" y="0"/>
                  </a:moveTo>
                  <a:lnTo>
                    <a:pt x="12564999" y="0"/>
                  </a:lnTo>
                  <a:lnTo>
                    <a:pt x="12564999" y="1690751"/>
                  </a:lnTo>
                  <a:lnTo>
                    <a:pt x="0" y="1690751"/>
                  </a:lnTo>
                  <a:close/>
                </a:path>
              </a:pathLst>
            </a:custGeom>
            <a:solidFill>
              <a:srgbClr val="000000">
                <a:alpha val="3922"/>
              </a:srgbClr>
            </a:solidFill>
          </p:spPr>
        </p:sp>
      </p:grpSp>
      <p:sp>
        <p:nvSpPr>
          <p:cNvPr id="41" name="TextBox 41"/>
          <p:cNvSpPr txBox="1"/>
          <p:nvPr/>
        </p:nvSpPr>
        <p:spPr>
          <a:xfrm>
            <a:off x="1378356" y="7324606"/>
            <a:ext cx="1600676" cy="420370"/>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WLASL </a:t>
            </a:r>
            <a:r>
              <a:rPr lang="en-US" sz="2235" u="sng">
                <a:solidFill>
                  <a:srgbClr val="00002E"/>
                </a:solidFill>
                <a:latin typeface="PT Sans" panose="020B0503020203020204"/>
                <a:ea typeface="PT Sans" panose="020B0503020203020204"/>
                <a:cs typeface="PT Sans" panose="020B0503020203020204"/>
                <a:sym typeface="PT Sans" panose="020B0503020203020204"/>
                <a:hlinkClick r:id="rId5" tooltip="https://www.kaggle.com/datasets/risangbaskoro/wlasl-processed"/>
              </a:rPr>
              <a:t>[2]</a:t>
            </a:r>
            <a:endParaRPr lang="en-US" sz="2235" u="sng">
              <a:solidFill>
                <a:srgbClr val="00002E"/>
              </a:solidFill>
              <a:latin typeface="PT Sans" panose="020B0503020203020204"/>
              <a:ea typeface="PT Sans" panose="020B0503020203020204"/>
              <a:cs typeface="PT Sans" panose="020B0503020203020204"/>
              <a:sym typeface="PT Sans" panose="020B0503020203020204"/>
              <a:hlinkClick r:id="rId5" tooltip="https://www.kaggle.com/datasets/risangbaskoro/wlasl-processed"/>
            </a:endParaRPr>
          </a:p>
        </p:txBody>
      </p:sp>
      <p:sp>
        <p:nvSpPr>
          <p:cNvPr id="42" name="TextBox 42"/>
          <p:cNvSpPr txBox="1"/>
          <p:nvPr/>
        </p:nvSpPr>
        <p:spPr>
          <a:xfrm>
            <a:off x="3739069" y="7324606"/>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CNN</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43" name="TextBox 43"/>
          <p:cNvSpPr txBox="1"/>
          <p:nvPr/>
        </p:nvSpPr>
        <p:spPr>
          <a:xfrm>
            <a:off x="6095017" y="7324606"/>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0.65</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44" name="TextBox 44"/>
          <p:cNvSpPr txBox="1"/>
          <p:nvPr/>
        </p:nvSpPr>
        <p:spPr>
          <a:xfrm>
            <a:off x="8450967" y="7324606"/>
            <a:ext cx="1600676" cy="902733"/>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Moderate Accuracy</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45" name="Group 45"/>
          <p:cNvGrpSpPr/>
          <p:nvPr/>
        </p:nvGrpSpPr>
        <p:grpSpPr>
          <a:xfrm rot="0">
            <a:off x="1003101" y="8452842"/>
            <a:ext cx="9423796" cy="813792"/>
            <a:chOff x="0" y="0"/>
            <a:chExt cx="12565062" cy="1085057"/>
          </a:xfrm>
        </p:grpSpPr>
        <p:sp>
          <p:nvSpPr>
            <p:cNvPr id="46" name="Freeform 46"/>
            <p:cNvSpPr/>
            <p:nvPr/>
          </p:nvSpPr>
          <p:spPr>
            <a:xfrm>
              <a:off x="0" y="0"/>
              <a:ext cx="12564999" cy="1085088"/>
            </a:xfrm>
            <a:custGeom>
              <a:avLst/>
              <a:gdLst/>
              <a:ahLst/>
              <a:cxnLst/>
              <a:rect l="l" t="t" r="r" b="b"/>
              <a:pathLst>
                <a:path w="12564999" h="1085088">
                  <a:moveTo>
                    <a:pt x="0" y="0"/>
                  </a:moveTo>
                  <a:lnTo>
                    <a:pt x="12564999" y="0"/>
                  </a:lnTo>
                  <a:lnTo>
                    <a:pt x="12564999" y="1085088"/>
                  </a:lnTo>
                  <a:lnTo>
                    <a:pt x="0" y="1085088"/>
                  </a:lnTo>
                  <a:close/>
                </a:path>
              </a:pathLst>
            </a:custGeom>
            <a:solidFill>
              <a:srgbClr val="FFFFFF">
                <a:alpha val="3922"/>
              </a:srgbClr>
            </a:solidFill>
          </p:spPr>
        </p:sp>
      </p:grpSp>
      <p:sp>
        <p:nvSpPr>
          <p:cNvPr id="47" name="TextBox 47"/>
          <p:cNvSpPr txBox="1"/>
          <p:nvPr/>
        </p:nvSpPr>
        <p:spPr>
          <a:xfrm>
            <a:off x="1378356" y="8592621"/>
            <a:ext cx="1600676" cy="420370"/>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ASL </a:t>
            </a:r>
            <a:r>
              <a:rPr lang="en-US" sz="2235" u="sng">
                <a:solidFill>
                  <a:srgbClr val="00002E"/>
                </a:solidFill>
                <a:latin typeface="PT Sans" panose="020B0503020203020204"/>
                <a:ea typeface="PT Sans" panose="020B0503020203020204"/>
                <a:cs typeface="PT Sans" panose="020B0503020203020204"/>
                <a:sym typeface="PT Sans" panose="020B0503020203020204"/>
                <a:hlinkClick r:id="rId3" tooltip="https://www.kaggle.com/datasets/ayuraj/asl-dataset"/>
              </a:rPr>
              <a:t>[3]</a:t>
            </a:r>
            <a:endParaRPr lang="en-US" sz="2235" u="sng">
              <a:solidFill>
                <a:srgbClr val="00002E"/>
              </a:solidFill>
              <a:latin typeface="PT Sans" panose="020B0503020203020204"/>
              <a:ea typeface="PT Sans" panose="020B0503020203020204"/>
              <a:cs typeface="PT Sans" panose="020B0503020203020204"/>
              <a:sym typeface="PT Sans" panose="020B0503020203020204"/>
              <a:hlinkClick r:id="rId3" tooltip="https://www.kaggle.com/datasets/ayuraj/asl-dataset"/>
            </a:endParaRPr>
          </a:p>
        </p:txBody>
      </p:sp>
      <p:sp>
        <p:nvSpPr>
          <p:cNvPr id="48" name="TextBox 48"/>
          <p:cNvSpPr txBox="1"/>
          <p:nvPr/>
        </p:nvSpPr>
        <p:spPr>
          <a:xfrm>
            <a:off x="3739069" y="8592621"/>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LSTM</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49" name="TextBox 49"/>
          <p:cNvSpPr txBox="1"/>
          <p:nvPr/>
        </p:nvSpPr>
        <p:spPr>
          <a:xfrm>
            <a:off x="6095017" y="8592621"/>
            <a:ext cx="1595914"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0.89</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50" name="TextBox 50"/>
          <p:cNvSpPr txBox="1"/>
          <p:nvPr/>
        </p:nvSpPr>
        <p:spPr>
          <a:xfrm>
            <a:off x="8450967" y="8592621"/>
            <a:ext cx="1600676" cy="448509"/>
          </a:xfrm>
          <a:prstGeom prst="rect">
            <a:avLst/>
          </a:prstGeom>
        </p:spPr>
        <p:txBody>
          <a:bodyPr lIns="0" tIns="0" rIns="0" bIns="0" rtlCol="0" anchor="t">
            <a:spAutoFit/>
          </a:bodyPr>
          <a:lstStyle/>
          <a:p>
            <a:pPr algn="l">
              <a:lnSpc>
                <a:spcPts val="3575"/>
              </a:lnSpc>
            </a:pPr>
            <a:r>
              <a:rPr lang="en-US" sz="2235">
                <a:solidFill>
                  <a:srgbClr val="00002E"/>
                </a:solidFill>
                <a:latin typeface="PT Sans" panose="020B0503020203020204"/>
                <a:ea typeface="PT Sans" panose="020B0503020203020204"/>
                <a:cs typeface="PT Sans" panose="020B0503020203020204"/>
                <a:sym typeface="PT Sans" panose="020B0503020203020204"/>
              </a:rPr>
              <a:t>Best Fit</a:t>
            </a:r>
            <a:endParaRPr lang="en-US" sz="2235">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705488" y="620792"/>
            <a:ext cx="4900048" cy="562809"/>
          </a:xfrm>
          <a:prstGeom prst="rect">
            <a:avLst/>
          </a:prstGeom>
        </p:spPr>
        <p:txBody>
          <a:bodyPr lIns="0" tIns="0" rIns="0" bIns="0" rtlCol="0" anchor="t">
            <a:spAutoFit/>
          </a:bodyPr>
          <a:lstStyle/>
          <a:p>
            <a:pPr algn="l">
              <a:lnSpc>
                <a:spcPts val="5000"/>
              </a:lnSpc>
            </a:pPr>
            <a:r>
              <a:rPr lang="en-US" sz="4000">
                <a:solidFill>
                  <a:srgbClr val="00002E"/>
                </a:solidFill>
                <a:latin typeface="Nunito Bold"/>
                <a:ea typeface="Nunito Bold"/>
                <a:cs typeface="Nunito Bold"/>
                <a:sym typeface="Nunito Bold"/>
              </a:rPr>
              <a:t>Key Features</a:t>
            </a:r>
            <a:endParaRPr lang="en-US" sz="4000">
              <a:solidFill>
                <a:srgbClr val="00002E"/>
              </a:solidFill>
              <a:latin typeface="Nunito Bold"/>
              <a:ea typeface="Nunito Bold"/>
              <a:cs typeface="Nunito Bold"/>
              <a:sym typeface="Nunito Bold"/>
            </a:endParaRPr>
          </a:p>
        </p:txBody>
      </p:sp>
      <p:sp>
        <p:nvSpPr>
          <p:cNvPr id="7" name="Freeform 7" descr="preencoded.png"/>
          <p:cNvSpPr/>
          <p:nvPr/>
        </p:nvSpPr>
        <p:spPr>
          <a:xfrm>
            <a:off x="7614048" y="1553319"/>
            <a:ext cx="539949" cy="539949"/>
          </a:xfrm>
          <a:custGeom>
            <a:avLst/>
            <a:gdLst/>
            <a:ahLst/>
            <a:cxnLst/>
            <a:rect l="l" t="t" r="r" b="b"/>
            <a:pathLst>
              <a:path w="539949" h="539949">
                <a:moveTo>
                  <a:pt x="0" y="0"/>
                </a:moveTo>
                <a:lnTo>
                  <a:pt x="539948" y="0"/>
                </a:lnTo>
                <a:lnTo>
                  <a:pt x="539948" y="539948"/>
                </a:lnTo>
                <a:lnTo>
                  <a:pt x="0" y="539948"/>
                </a:lnTo>
                <a:lnTo>
                  <a:pt x="0" y="0"/>
                </a:lnTo>
                <a:close/>
              </a:path>
            </a:pathLst>
          </a:custGeom>
          <a:blipFill>
            <a:blip r:embed="rId3"/>
            <a:stretch>
              <a:fillRect/>
            </a:stretch>
          </a:blipFill>
        </p:spPr>
      </p:sp>
      <p:sp>
        <p:nvSpPr>
          <p:cNvPr id="8" name="TextBox 8"/>
          <p:cNvSpPr txBox="1"/>
          <p:nvPr/>
        </p:nvSpPr>
        <p:spPr>
          <a:xfrm>
            <a:off x="7705487" y="2345413"/>
            <a:ext cx="3081631" cy="311150"/>
          </a:xfrm>
          <a:prstGeom prst="rect">
            <a:avLst/>
          </a:prstGeom>
        </p:spPr>
        <p:txBody>
          <a:bodyPr lIns="0" tIns="0" rIns="0" bIns="0" rtlCol="0" anchor="t">
            <a:spAutoFit/>
          </a:bodyPr>
          <a:lstStyle/>
          <a:p>
            <a:pPr algn="l">
              <a:lnSpc>
                <a:spcPts val="2500"/>
              </a:lnSpc>
            </a:pPr>
            <a:r>
              <a:rPr lang="en-US" sz="2000">
                <a:solidFill>
                  <a:srgbClr val="00002E"/>
                </a:solidFill>
                <a:latin typeface="Nunito Bold"/>
                <a:ea typeface="Nunito Bold"/>
                <a:cs typeface="Nunito Bold"/>
                <a:sym typeface="Nunito Bold"/>
              </a:rPr>
              <a:t>Real-time Translation</a:t>
            </a:r>
            <a:endParaRPr lang="en-US" sz="2000">
              <a:solidFill>
                <a:srgbClr val="00002E"/>
              </a:solidFill>
              <a:latin typeface="Nunito Bold"/>
              <a:ea typeface="Nunito Bold"/>
              <a:cs typeface="Nunito Bold"/>
              <a:sym typeface="Nunito Bold"/>
            </a:endParaRPr>
          </a:p>
        </p:txBody>
      </p:sp>
      <p:sp>
        <p:nvSpPr>
          <p:cNvPr id="9" name="TextBox 9"/>
          <p:cNvSpPr txBox="1"/>
          <p:nvPr/>
        </p:nvSpPr>
        <p:spPr>
          <a:xfrm>
            <a:off x="7705488" y="2735491"/>
            <a:ext cx="9735026" cy="320962"/>
          </a:xfrm>
          <a:prstGeom prst="rect">
            <a:avLst/>
          </a:prstGeom>
        </p:spPr>
        <p:txBody>
          <a:bodyPr lIns="0" tIns="0" rIns="0" bIns="0" rtlCol="0" anchor="t">
            <a:spAutoFit/>
          </a:bodyPr>
          <a:lstStyle/>
          <a:p>
            <a:pPr algn="l">
              <a:lnSpc>
                <a:spcPts val="2720"/>
              </a:lnSpc>
            </a:pPr>
            <a:r>
              <a:rPr lang="en-US" sz="1700">
                <a:solidFill>
                  <a:srgbClr val="00002E"/>
                </a:solidFill>
                <a:latin typeface="PT Sans" panose="020B0503020203020204"/>
                <a:ea typeface="PT Sans" panose="020B0503020203020204"/>
                <a:cs typeface="PT Sans" panose="020B0503020203020204"/>
                <a:sym typeface="PT Sans" panose="020B0503020203020204"/>
              </a:rPr>
              <a:t>Instant conversion of sign language to audio and Braille for seamless communication.</a:t>
            </a:r>
            <a:endParaRPr lang="en-US" sz="17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0" name="Freeform 10" descr="preencoded.png"/>
          <p:cNvSpPr/>
          <p:nvPr/>
        </p:nvSpPr>
        <p:spPr>
          <a:xfrm>
            <a:off x="7614048" y="3750171"/>
            <a:ext cx="539949" cy="539949"/>
          </a:xfrm>
          <a:custGeom>
            <a:avLst/>
            <a:gdLst/>
            <a:ahLst/>
            <a:cxnLst/>
            <a:rect l="l" t="t" r="r" b="b"/>
            <a:pathLst>
              <a:path w="539949" h="539949">
                <a:moveTo>
                  <a:pt x="0" y="0"/>
                </a:moveTo>
                <a:lnTo>
                  <a:pt x="539948" y="0"/>
                </a:lnTo>
                <a:lnTo>
                  <a:pt x="539948" y="539949"/>
                </a:lnTo>
                <a:lnTo>
                  <a:pt x="0" y="539949"/>
                </a:lnTo>
                <a:lnTo>
                  <a:pt x="0" y="0"/>
                </a:lnTo>
                <a:close/>
              </a:path>
            </a:pathLst>
          </a:custGeom>
          <a:blipFill>
            <a:blip r:embed="rId4"/>
            <a:stretch>
              <a:fillRect/>
            </a:stretch>
          </a:blipFill>
        </p:spPr>
      </p:sp>
      <p:sp>
        <p:nvSpPr>
          <p:cNvPr id="11" name="TextBox 11"/>
          <p:cNvSpPr txBox="1"/>
          <p:nvPr/>
        </p:nvSpPr>
        <p:spPr>
          <a:xfrm>
            <a:off x="7705488" y="4542264"/>
            <a:ext cx="2358509" cy="235832"/>
          </a:xfrm>
          <a:prstGeom prst="rect">
            <a:avLst/>
          </a:prstGeom>
        </p:spPr>
        <p:txBody>
          <a:bodyPr lIns="0" tIns="0" rIns="0" bIns="0" rtlCol="0" anchor="t">
            <a:spAutoFit/>
          </a:bodyPr>
          <a:lstStyle/>
          <a:p>
            <a:pPr algn="l">
              <a:lnSpc>
                <a:spcPts val="2500"/>
              </a:lnSpc>
            </a:pPr>
            <a:r>
              <a:rPr lang="en-US" sz="2000">
                <a:solidFill>
                  <a:srgbClr val="00002E"/>
                </a:solidFill>
                <a:latin typeface="Nunito Bold"/>
                <a:ea typeface="Nunito Bold"/>
                <a:cs typeface="Nunito Bold"/>
                <a:sym typeface="Nunito Bold"/>
              </a:rPr>
              <a:t>Customization</a:t>
            </a:r>
            <a:endParaRPr lang="en-US" sz="2000">
              <a:solidFill>
                <a:srgbClr val="00002E"/>
              </a:solidFill>
              <a:latin typeface="Nunito Bold"/>
              <a:ea typeface="Nunito Bold"/>
              <a:cs typeface="Nunito Bold"/>
              <a:sym typeface="Nunito Bold"/>
            </a:endParaRPr>
          </a:p>
        </p:txBody>
      </p:sp>
      <p:sp>
        <p:nvSpPr>
          <p:cNvPr id="12" name="TextBox 12"/>
          <p:cNvSpPr txBox="1"/>
          <p:nvPr/>
        </p:nvSpPr>
        <p:spPr>
          <a:xfrm>
            <a:off x="7705488" y="4932342"/>
            <a:ext cx="9735026" cy="320962"/>
          </a:xfrm>
          <a:prstGeom prst="rect">
            <a:avLst/>
          </a:prstGeom>
        </p:spPr>
        <p:txBody>
          <a:bodyPr lIns="0" tIns="0" rIns="0" bIns="0" rtlCol="0" anchor="t">
            <a:spAutoFit/>
          </a:bodyPr>
          <a:lstStyle/>
          <a:p>
            <a:pPr algn="l">
              <a:lnSpc>
                <a:spcPts val="2720"/>
              </a:lnSpc>
            </a:pPr>
            <a:r>
              <a:rPr lang="en-US" sz="1700">
                <a:solidFill>
                  <a:srgbClr val="00002E"/>
                </a:solidFill>
                <a:latin typeface="PT Sans" panose="020B0503020203020204"/>
                <a:ea typeface="PT Sans" panose="020B0503020203020204"/>
                <a:cs typeface="PT Sans" panose="020B0503020203020204"/>
                <a:sym typeface="PT Sans" panose="020B0503020203020204"/>
              </a:rPr>
              <a:t>Personalized settings to cater to individual user needs and preferences.</a:t>
            </a:r>
            <a:endParaRPr lang="en-US" sz="17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3" name="Freeform 13" descr="preencoded.png"/>
          <p:cNvSpPr/>
          <p:nvPr/>
        </p:nvSpPr>
        <p:spPr>
          <a:xfrm>
            <a:off x="7614048" y="5947022"/>
            <a:ext cx="539949" cy="539949"/>
          </a:xfrm>
          <a:custGeom>
            <a:avLst/>
            <a:gdLst/>
            <a:ahLst/>
            <a:cxnLst/>
            <a:rect l="l" t="t" r="r" b="b"/>
            <a:pathLst>
              <a:path w="539949" h="539949">
                <a:moveTo>
                  <a:pt x="0" y="0"/>
                </a:moveTo>
                <a:lnTo>
                  <a:pt x="539948" y="0"/>
                </a:lnTo>
                <a:lnTo>
                  <a:pt x="539948" y="539949"/>
                </a:lnTo>
                <a:lnTo>
                  <a:pt x="0" y="539949"/>
                </a:lnTo>
                <a:lnTo>
                  <a:pt x="0" y="0"/>
                </a:lnTo>
                <a:close/>
              </a:path>
            </a:pathLst>
          </a:custGeom>
          <a:blipFill>
            <a:blip r:embed="rId5"/>
            <a:stretch>
              <a:fillRect/>
            </a:stretch>
          </a:blipFill>
        </p:spPr>
      </p:sp>
      <p:sp>
        <p:nvSpPr>
          <p:cNvPr id="14" name="TextBox 14"/>
          <p:cNvSpPr txBox="1"/>
          <p:nvPr/>
        </p:nvSpPr>
        <p:spPr>
          <a:xfrm>
            <a:off x="7705488" y="6739116"/>
            <a:ext cx="2358509" cy="235832"/>
          </a:xfrm>
          <a:prstGeom prst="rect">
            <a:avLst/>
          </a:prstGeom>
        </p:spPr>
        <p:txBody>
          <a:bodyPr lIns="0" tIns="0" rIns="0" bIns="0" rtlCol="0" anchor="t">
            <a:spAutoFit/>
          </a:bodyPr>
          <a:lstStyle/>
          <a:p>
            <a:pPr algn="l">
              <a:lnSpc>
                <a:spcPts val="2500"/>
              </a:lnSpc>
            </a:pPr>
            <a:r>
              <a:rPr lang="en-US" sz="2000">
                <a:solidFill>
                  <a:srgbClr val="00002E"/>
                </a:solidFill>
                <a:latin typeface="Nunito Bold"/>
                <a:ea typeface="Nunito Bold"/>
                <a:cs typeface="Nunito Bold"/>
                <a:sym typeface="Nunito Bold"/>
              </a:rPr>
              <a:t>Portability</a:t>
            </a:r>
            <a:endParaRPr lang="en-US" sz="2000">
              <a:solidFill>
                <a:srgbClr val="00002E"/>
              </a:solidFill>
              <a:latin typeface="Nunito Bold"/>
              <a:ea typeface="Nunito Bold"/>
              <a:cs typeface="Nunito Bold"/>
              <a:sym typeface="Nunito Bold"/>
            </a:endParaRPr>
          </a:p>
        </p:txBody>
      </p:sp>
      <p:sp>
        <p:nvSpPr>
          <p:cNvPr id="15" name="TextBox 15"/>
          <p:cNvSpPr txBox="1"/>
          <p:nvPr/>
        </p:nvSpPr>
        <p:spPr>
          <a:xfrm>
            <a:off x="7705488" y="7129195"/>
            <a:ext cx="9735026" cy="320962"/>
          </a:xfrm>
          <a:prstGeom prst="rect">
            <a:avLst/>
          </a:prstGeom>
        </p:spPr>
        <p:txBody>
          <a:bodyPr lIns="0" tIns="0" rIns="0" bIns="0" rtlCol="0" anchor="t">
            <a:spAutoFit/>
          </a:bodyPr>
          <a:lstStyle/>
          <a:p>
            <a:pPr algn="l">
              <a:lnSpc>
                <a:spcPts val="2720"/>
              </a:lnSpc>
            </a:pPr>
            <a:r>
              <a:rPr lang="en-US" sz="1700">
                <a:solidFill>
                  <a:srgbClr val="00002E"/>
                </a:solidFill>
                <a:latin typeface="PT Sans" panose="020B0503020203020204"/>
                <a:ea typeface="PT Sans" panose="020B0503020203020204"/>
                <a:cs typeface="PT Sans" panose="020B0503020203020204"/>
                <a:sym typeface="PT Sans" panose="020B0503020203020204"/>
              </a:rPr>
              <a:t>Compact, user-friendly design for easy use in various settings and situations.</a:t>
            </a:r>
            <a:endParaRPr lang="en-US" sz="1700">
              <a:solidFill>
                <a:srgbClr val="00002E"/>
              </a:solidFill>
              <a:latin typeface="PT Sans" panose="020B0503020203020204"/>
              <a:ea typeface="PT Sans" panose="020B0503020203020204"/>
              <a:cs typeface="PT Sans" panose="020B0503020203020204"/>
              <a:sym typeface="PT Sans" panose="020B0503020203020204"/>
            </a:endParaRPr>
          </a:p>
        </p:txBody>
      </p:sp>
      <p:sp>
        <p:nvSpPr>
          <p:cNvPr id="16" name="Freeform 16" descr="preencoded.png"/>
          <p:cNvSpPr/>
          <p:nvPr/>
        </p:nvSpPr>
        <p:spPr>
          <a:xfrm>
            <a:off x="7614048" y="8143875"/>
            <a:ext cx="539949" cy="539949"/>
          </a:xfrm>
          <a:custGeom>
            <a:avLst/>
            <a:gdLst/>
            <a:ahLst/>
            <a:cxnLst/>
            <a:rect l="l" t="t" r="r" b="b"/>
            <a:pathLst>
              <a:path w="539949" h="539949">
                <a:moveTo>
                  <a:pt x="0" y="0"/>
                </a:moveTo>
                <a:lnTo>
                  <a:pt x="539948" y="0"/>
                </a:lnTo>
                <a:lnTo>
                  <a:pt x="539948" y="539949"/>
                </a:lnTo>
                <a:lnTo>
                  <a:pt x="0" y="539949"/>
                </a:lnTo>
                <a:lnTo>
                  <a:pt x="0" y="0"/>
                </a:lnTo>
                <a:close/>
              </a:path>
            </a:pathLst>
          </a:custGeom>
          <a:blipFill>
            <a:blip r:embed="rId6"/>
            <a:stretch>
              <a:fillRect/>
            </a:stretch>
          </a:blipFill>
        </p:spPr>
      </p:sp>
      <p:sp>
        <p:nvSpPr>
          <p:cNvPr id="17" name="TextBox 17"/>
          <p:cNvSpPr txBox="1"/>
          <p:nvPr/>
        </p:nvSpPr>
        <p:spPr>
          <a:xfrm>
            <a:off x="7705488" y="8935967"/>
            <a:ext cx="2358509" cy="235832"/>
          </a:xfrm>
          <a:prstGeom prst="rect">
            <a:avLst/>
          </a:prstGeom>
        </p:spPr>
        <p:txBody>
          <a:bodyPr lIns="0" tIns="0" rIns="0" bIns="0" rtlCol="0" anchor="t">
            <a:spAutoFit/>
          </a:bodyPr>
          <a:lstStyle/>
          <a:p>
            <a:pPr algn="l">
              <a:lnSpc>
                <a:spcPts val="2500"/>
              </a:lnSpc>
            </a:pPr>
            <a:r>
              <a:rPr lang="en-US" sz="2000">
                <a:solidFill>
                  <a:srgbClr val="00002E"/>
                </a:solidFill>
                <a:latin typeface="Nunito Bold"/>
                <a:ea typeface="Nunito Bold"/>
                <a:cs typeface="Nunito Bold"/>
                <a:sym typeface="Nunito Bold"/>
              </a:rPr>
              <a:t>Scalability</a:t>
            </a:r>
            <a:endParaRPr lang="en-US" sz="2000">
              <a:solidFill>
                <a:srgbClr val="00002E"/>
              </a:solidFill>
              <a:latin typeface="Nunito Bold"/>
              <a:ea typeface="Nunito Bold"/>
              <a:cs typeface="Nunito Bold"/>
              <a:sym typeface="Nunito Bold"/>
            </a:endParaRPr>
          </a:p>
        </p:txBody>
      </p:sp>
      <p:sp>
        <p:nvSpPr>
          <p:cNvPr id="18" name="TextBox 18"/>
          <p:cNvSpPr txBox="1"/>
          <p:nvPr/>
        </p:nvSpPr>
        <p:spPr>
          <a:xfrm>
            <a:off x="7705488" y="9326046"/>
            <a:ext cx="9735026" cy="320962"/>
          </a:xfrm>
          <a:prstGeom prst="rect">
            <a:avLst/>
          </a:prstGeom>
        </p:spPr>
        <p:txBody>
          <a:bodyPr lIns="0" tIns="0" rIns="0" bIns="0" rtlCol="0" anchor="t">
            <a:spAutoFit/>
          </a:bodyPr>
          <a:lstStyle/>
          <a:p>
            <a:pPr algn="l">
              <a:lnSpc>
                <a:spcPts val="2720"/>
              </a:lnSpc>
            </a:pPr>
            <a:r>
              <a:rPr lang="en-US" sz="1700">
                <a:solidFill>
                  <a:srgbClr val="00002E"/>
                </a:solidFill>
                <a:latin typeface="PT Sans" panose="020B0503020203020204"/>
                <a:ea typeface="PT Sans" panose="020B0503020203020204"/>
                <a:cs typeface="PT Sans" panose="020B0503020203020204"/>
                <a:sym typeface="PT Sans" panose="020B0503020203020204"/>
              </a:rPr>
              <a:t>Adaptable for use in education, workplaces, and public services.</a:t>
            </a:r>
            <a:endParaRPr lang="en-US" sz="1700">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6" name="TextBox 6"/>
          <p:cNvSpPr txBox="1"/>
          <p:nvPr/>
        </p:nvSpPr>
        <p:spPr>
          <a:xfrm>
            <a:off x="7923966" y="1237685"/>
            <a:ext cx="6368682" cy="746462"/>
          </a:xfrm>
          <a:prstGeom prst="rect">
            <a:avLst/>
          </a:prstGeom>
        </p:spPr>
        <p:txBody>
          <a:bodyPr lIns="0" tIns="0" rIns="0" bIns="0" rtlCol="0" anchor="t">
            <a:spAutoFit/>
          </a:bodyPr>
          <a:lstStyle/>
          <a:p>
            <a:pPr algn="l">
              <a:lnSpc>
                <a:spcPts val="6450"/>
              </a:lnSpc>
            </a:pPr>
            <a:r>
              <a:rPr lang="en-US" sz="5155">
                <a:solidFill>
                  <a:srgbClr val="00002E"/>
                </a:solidFill>
                <a:latin typeface="Nunito Bold"/>
                <a:ea typeface="Nunito Bold"/>
                <a:cs typeface="Nunito Bold"/>
                <a:sym typeface="Nunito Bold"/>
              </a:rPr>
              <a:t>Project Goals</a:t>
            </a:r>
            <a:endParaRPr lang="en-US" sz="5155">
              <a:solidFill>
                <a:srgbClr val="00002E"/>
              </a:solidFill>
              <a:latin typeface="Nunito Bold"/>
              <a:ea typeface="Nunito Bold"/>
              <a:cs typeface="Nunito Bold"/>
              <a:sym typeface="Nunito Bold"/>
            </a:endParaRPr>
          </a:p>
        </p:txBody>
      </p:sp>
      <p:grpSp>
        <p:nvGrpSpPr>
          <p:cNvPr id="7" name="Group 7"/>
          <p:cNvGrpSpPr/>
          <p:nvPr/>
        </p:nvGrpSpPr>
        <p:grpSpPr>
          <a:xfrm rot="0">
            <a:off x="7922642" y="2746325"/>
            <a:ext cx="654993" cy="654992"/>
            <a:chOff x="0" y="0"/>
            <a:chExt cx="873323" cy="873323"/>
          </a:xfrm>
        </p:grpSpPr>
        <p:sp>
          <p:nvSpPr>
            <p:cNvPr id="8" name="Freeform 8"/>
            <p:cNvSpPr/>
            <p:nvPr/>
          </p:nvSpPr>
          <p:spPr>
            <a:xfrm>
              <a:off x="19050" y="19050"/>
              <a:ext cx="835279" cy="835279"/>
            </a:xfrm>
            <a:custGeom>
              <a:avLst/>
              <a:gdLst/>
              <a:ahLst/>
              <a:cxnLst/>
              <a:rect l="l" t="t" r="r" b="b"/>
              <a:pathLst>
                <a:path w="835279" h="835279">
                  <a:moveTo>
                    <a:pt x="0" y="417576"/>
                  </a:moveTo>
                  <a:cubicBezTo>
                    <a:pt x="0" y="186944"/>
                    <a:pt x="186944" y="0"/>
                    <a:pt x="417576" y="0"/>
                  </a:cubicBezTo>
                  <a:cubicBezTo>
                    <a:pt x="648208" y="0"/>
                    <a:pt x="835279" y="186944"/>
                    <a:pt x="835279" y="417576"/>
                  </a:cubicBezTo>
                  <a:cubicBezTo>
                    <a:pt x="835279" y="648208"/>
                    <a:pt x="648208" y="835279"/>
                    <a:pt x="417576" y="835279"/>
                  </a:cubicBezTo>
                  <a:cubicBezTo>
                    <a:pt x="186944" y="835279"/>
                    <a:pt x="0" y="648208"/>
                    <a:pt x="0" y="417576"/>
                  </a:cubicBezTo>
                  <a:close/>
                </a:path>
              </a:pathLst>
            </a:custGeom>
            <a:solidFill>
              <a:srgbClr val="F3F3FF"/>
            </a:solidFill>
          </p:spPr>
        </p:sp>
        <p:sp>
          <p:nvSpPr>
            <p:cNvPr id="9" name="Freeform 9"/>
            <p:cNvSpPr/>
            <p:nvPr/>
          </p:nvSpPr>
          <p:spPr>
            <a:xfrm>
              <a:off x="0" y="0"/>
              <a:ext cx="873379" cy="873379"/>
            </a:xfrm>
            <a:custGeom>
              <a:avLst/>
              <a:gdLst/>
              <a:ahLst/>
              <a:cxnLst/>
              <a:rect l="l" t="t" r="r" b="b"/>
              <a:pathLst>
                <a:path w="873379" h="873379">
                  <a:moveTo>
                    <a:pt x="0" y="436626"/>
                  </a:moveTo>
                  <a:cubicBezTo>
                    <a:pt x="0" y="195453"/>
                    <a:pt x="195453" y="0"/>
                    <a:pt x="436626" y="0"/>
                  </a:cubicBezTo>
                  <a:cubicBezTo>
                    <a:pt x="447167" y="0"/>
                    <a:pt x="455676" y="8509"/>
                    <a:pt x="455676" y="19050"/>
                  </a:cubicBezTo>
                  <a:lnTo>
                    <a:pt x="436626" y="19050"/>
                  </a:lnTo>
                  <a:lnTo>
                    <a:pt x="436626" y="0"/>
                  </a:lnTo>
                  <a:lnTo>
                    <a:pt x="436626" y="19050"/>
                  </a:lnTo>
                  <a:lnTo>
                    <a:pt x="436626" y="0"/>
                  </a:lnTo>
                  <a:cubicBezTo>
                    <a:pt x="677799" y="0"/>
                    <a:pt x="873379" y="195453"/>
                    <a:pt x="873379" y="436626"/>
                  </a:cubicBezTo>
                  <a:cubicBezTo>
                    <a:pt x="873379" y="443865"/>
                    <a:pt x="869315" y="450469"/>
                    <a:pt x="862838" y="453644"/>
                  </a:cubicBezTo>
                  <a:lnTo>
                    <a:pt x="854329" y="436626"/>
                  </a:lnTo>
                  <a:lnTo>
                    <a:pt x="873379" y="436626"/>
                  </a:lnTo>
                  <a:cubicBezTo>
                    <a:pt x="873379" y="677799"/>
                    <a:pt x="677926" y="873252"/>
                    <a:pt x="436753" y="873252"/>
                  </a:cubicBezTo>
                  <a:lnTo>
                    <a:pt x="436753" y="854202"/>
                  </a:lnTo>
                  <a:lnTo>
                    <a:pt x="436753" y="835152"/>
                  </a:lnTo>
                  <a:lnTo>
                    <a:pt x="436753" y="854202"/>
                  </a:lnTo>
                  <a:lnTo>
                    <a:pt x="436753" y="873252"/>
                  </a:lnTo>
                  <a:cubicBezTo>
                    <a:pt x="195453" y="873379"/>
                    <a:pt x="0" y="677799"/>
                    <a:pt x="0" y="436626"/>
                  </a:cubicBezTo>
                  <a:lnTo>
                    <a:pt x="19050" y="436626"/>
                  </a:lnTo>
                  <a:lnTo>
                    <a:pt x="0" y="436626"/>
                  </a:lnTo>
                  <a:moveTo>
                    <a:pt x="38100" y="436626"/>
                  </a:moveTo>
                  <a:lnTo>
                    <a:pt x="19050" y="436626"/>
                  </a:lnTo>
                  <a:lnTo>
                    <a:pt x="38100" y="436626"/>
                  </a:lnTo>
                  <a:cubicBezTo>
                    <a:pt x="38100" y="656844"/>
                    <a:pt x="216535" y="835279"/>
                    <a:pt x="436626" y="835279"/>
                  </a:cubicBezTo>
                  <a:cubicBezTo>
                    <a:pt x="447167" y="835279"/>
                    <a:pt x="455676" y="843788"/>
                    <a:pt x="455676" y="854329"/>
                  </a:cubicBezTo>
                  <a:cubicBezTo>
                    <a:pt x="455676" y="864870"/>
                    <a:pt x="447167" y="873379"/>
                    <a:pt x="436626" y="873379"/>
                  </a:cubicBezTo>
                  <a:cubicBezTo>
                    <a:pt x="426085" y="873379"/>
                    <a:pt x="417576" y="864870"/>
                    <a:pt x="417576" y="854329"/>
                  </a:cubicBezTo>
                  <a:cubicBezTo>
                    <a:pt x="417576" y="843788"/>
                    <a:pt x="426085" y="835279"/>
                    <a:pt x="436626" y="835279"/>
                  </a:cubicBezTo>
                  <a:cubicBezTo>
                    <a:pt x="656717" y="835279"/>
                    <a:pt x="835152" y="656844"/>
                    <a:pt x="835152" y="436753"/>
                  </a:cubicBezTo>
                  <a:cubicBezTo>
                    <a:pt x="835152" y="429514"/>
                    <a:pt x="839216" y="422910"/>
                    <a:pt x="845693" y="419735"/>
                  </a:cubicBezTo>
                  <a:lnTo>
                    <a:pt x="854202" y="436753"/>
                  </a:lnTo>
                  <a:lnTo>
                    <a:pt x="835152" y="436753"/>
                  </a:lnTo>
                  <a:cubicBezTo>
                    <a:pt x="835279" y="216535"/>
                    <a:pt x="656844" y="38100"/>
                    <a:pt x="436626" y="38100"/>
                  </a:cubicBezTo>
                  <a:cubicBezTo>
                    <a:pt x="426085" y="38100"/>
                    <a:pt x="417576" y="29591"/>
                    <a:pt x="417576" y="19050"/>
                  </a:cubicBezTo>
                  <a:lnTo>
                    <a:pt x="436626" y="19050"/>
                  </a:lnTo>
                  <a:lnTo>
                    <a:pt x="436626" y="38100"/>
                  </a:lnTo>
                  <a:cubicBezTo>
                    <a:pt x="216535" y="38100"/>
                    <a:pt x="38100" y="216535"/>
                    <a:pt x="38100" y="436626"/>
                  </a:cubicBezTo>
                  <a:close/>
                </a:path>
              </a:pathLst>
            </a:custGeom>
            <a:solidFill>
              <a:srgbClr val="2D4DF2"/>
            </a:solidFill>
          </p:spPr>
        </p:sp>
      </p:grpSp>
      <p:sp>
        <p:nvSpPr>
          <p:cNvPr id="10" name="TextBox 10"/>
          <p:cNvSpPr txBox="1"/>
          <p:nvPr/>
        </p:nvSpPr>
        <p:spPr>
          <a:xfrm>
            <a:off x="8134589" y="2932539"/>
            <a:ext cx="53013" cy="244465"/>
          </a:xfrm>
          <a:prstGeom prst="rect">
            <a:avLst/>
          </a:prstGeom>
        </p:spPr>
        <p:txBody>
          <a:bodyPr lIns="0" tIns="0" rIns="0" bIns="0" rtlCol="0" anchor="t">
            <a:spAutoFit/>
          </a:bodyPr>
          <a:lstStyle/>
          <a:p>
            <a:pPr algn="ctr">
              <a:lnSpc>
                <a:spcPts val="3095"/>
              </a:lnSpc>
            </a:pPr>
            <a:r>
              <a:rPr lang="en-US" sz="3095">
                <a:solidFill>
                  <a:srgbClr val="00002E"/>
                </a:solidFill>
                <a:latin typeface="Nunito Bold"/>
                <a:ea typeface="Nunito Bold"/>
                <a:cs typeface="Nunito Bold"/>
                <a:sym typeface="Nunito Bold"/>
              </a:rPr>
              <a:t>1</a:t>
            </a:r>
            <a:endParaRPr lang="en-US" sz="3095">
              <a:solidFill>
                <a:srgbClr val="00002E"/>
              </a:solidFill>
              <a:latin typeface="Nunito Bold"/>
              <a:ea typeface="Nunito Bold"/>
              <a:cs typeface="Nunito Bold"/>
              <a:sym typeface="Nunito Bold"/>
            </a:endParaRPr>
          </a:p>
        </p:txBody>
      </p:sp>
      <p:sp>
        <p:nvSpPr>
          <p:cNvPr id="11" name="TextBox 11"/>
          <p:cNvSpPr txBox="1"/>
          <p:nvPr/>
        </p:nvSpPr>
        <p:spPr>
          <a:xfrm>
            <a:off x="9873020" y="2761982"/>
            <a:ext cx="3092828" cy="327511"/>
          </a:xfrm>
          <a:prstGeom prst="rect">
            <a:avLst/>
          </a:prstGeom>
        </p:spPr>
        <p:txBody>
          <a:bodyPr lIns="0" tIns="0" rIns="0" bIns="0" rtlCol="0" anchor="t">
            <a:spAutoFit/>
          </a:bodyPr>
          <a:lstStyle/>
          <a:p>
            <a:pPr algn="l">
              <a:lnSpc>
                <a:spcPts val="3225"/>
              </a:lnSpc>
            </a:pPr>
            <a:r>
              <a:rPr lang="en-US" sz="2580">
                <a:solidFill>
                  <a:srgbClr val="00002E"/>
                </a:solidFill>
                <a:latin typeface="Nunito Bold"/>
                <a:ea typeface="Nunito Bold"/>
                <a:cs typeface="Nunito Bold"/>
                <a:sym typeface="Nunito Bold"/>
              </a:rPr>
              <a:t>Primary Goals</a:t>
            </a:r>
            <a:endParaRPr lang="en-US" sz="2580">
              <a:solidFill>
                <a:srgbClr val="00002E"/>
              </a:solidFill>
              <a:latin typeface="Nunito Bold"/>
              <a:ea typeface="Nunito Bold"/>
              <a:cs typeface="Nunito Bold"/>
              <a:sym typeface="Nunito Bold"/>
            </a:endParaRPr>
          </a:p>
        </p:txBody>
      </p:sp>
      <p:sp>
        <p:nvSpPr>
          <p:cNvPr id="12" name="TextBox 12"/>
          <p:cNvSpPr txBox="1"/>
          <p:nvPr/>
        </p:nvSpPr>
        <p:spPr>
          <a:xfrm>
            <a:off x="9873020" y="3262194"/>
            <a:ext cx="7349014" cy="885170"/>
          </a:xfrm>
          <a:prstGeom prst="rect">
            <a:avLst/>
          </a:prstGeom>
        </p:spPr>
        <p:txBody>
          <a:bodyPr lIns="0" tIns="0" rIns="0" bIns="0" rtlCol="0" anchor="t">
            <a:spAutoFit/>
          </a:bodyPr>
          <a:lstStyle/>
          <a:p>
            <a:pPr algn="l">
              <a:lnSpc>
                <a:spcPts val="3505"/>
              </a:lnSpc>
            </a:pPr>
            <a:r>
              <a:rPr lang="en-US" sz="2195">
                <a:solidFill>
                  <a:srgbClr val="00002E"/>
                </a:solidFill>
                <a:latin typeface="PT Sans" panose="020B0503020203020204"/>
                <a:ea typeface="PT Sans" panose="020B0503020203020204"/>
                <a:cs typeface="PT Sans" panose="020B0503020203020204"/>
                <a:sym typeface="PT Sans" panose="020B0503020203020204"/>
              </a:rPr>
              <a:t>Develop a robust AI/ML communication system with high accuracy and user-friendliness.</a:t>
            </a:r>
            <a:endParaRPr lang="en-US" sz="219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3" name="Group 13"/>
          <p:cNvGrpSpPr/>
          <p:nvPr/>
        </p:nvGrpSpPr>
        <p:grpSpPr>
          <a:xfrm rot="0">
            <a:off x="7922642" y="5048548"/>
            <a:ext cx="654993" cy="654993"/>
            <a:chOff x="0" y="0"/>
            <a:chExt cx="873323" cy="873323"/>
          </a:xfrm>
        </p:grpSpPr>
        <p:sp>
          <p:nvSpPr>
            <p:cNvPr id="14" name="Freeform 14"/>
            <p:cNvSpPr/>
            <p:nvPr/>
          </p:nvSpPr>
          <p:spPr>
            <a:xfrm>
              <a:off x="19050" y="19050"/>
              <a:ext cx="835279" cy="835279"/>
            </a:xfrm>
            <a:custGeom>
              <a:avLst/>
              <a:gdLst/>
              <a:ahLst/>
              <a:cxnLst/>
              <a:rect l="l" t="t" r="r" b="b"/>
              <a:pathLst>
                <a:path w="835279" h="835279">
                  <a:moveTo>
                    <a:pt x="0" y="417576"/>
                  </a:moveTo>
                  <a:cubicBezTo>
                    <a:pt x="0" y="186944"/>
                    <a:pt x="186944" y="0"/>
                    <a:pt x="417576" y="0"/>
                  </a:cubicBezTo>
                  <a:cubicBezTo>
                    <a:pt x="648208" y="0"/>
                    <a:pt x="835279" y="186944"/>
                    <a:pt x="835279" y="417576"/>
                  </a:cubicBezTo>
                  <a:cubicBezTo>
                    <a:pt x="835279" y="648208"/>
                    <a:pt x="648208" y="835279"/>
                    <a:pt x="417576" y="835279"/>
                  </a:cubicBezTo>
                  <a:cubicBezTo>
                    <a:pt x="186944" y="835279"/>
                    <a:pt x="0" y="648208"/>
                    <a:pt x="0" y="417576"/>
                  </a:cubicBezTo>
                  <a:close/>
                </a:path>
              </a:pathLst>
            </a:custGeom>
            <a:solidFill>
              <a:srgbClr val="F3F3FF"/>
            </a:solidFill>
          </p:spPr>
        </p:sp>
        <p:sp>
          <p:nvSpPr>
            <p:cNvPr id="15" name="Freeform 15"/>
            <p:cNvSpPr/>
            <p:nvPr/>
          </p:nvSpPr>
          <p:spPr>
            <a:xfrm>
              <a:off x="0" y="0"/>
              <a:ext cx="873379" cy="873379"/>
            </a:xfrm>
            <a:custGeom>
              <a:avLst/>
              <a:gdLst/>
              <a:ahLst/>
              <a:cxnLst/>
              <a:rect l="l" t="t" r="r" b="b"/>
              <a:pathLst>
                <a:path w="873379" h="873379">
                  <a:moveTo>
                    <a:pt x="0" y="436626"/>
                  </a:moveTo>
                  <a:cubicBezTo>
                    <a:pt x="0" y="195453"/>
                    <a:pt x="195453" y="0"/>
                    <a:pt x="436626" y="0"/>
                  </a:cubicBezTo>
                  <a:cubicBezTo>
                    <a:pt x="447167" y="0"/>
                    <a:pt x="455676" y="8509"/>
                    <a:pt x="455676" y="19050"/>
                  </a:cubicBezTo>
                  <a:lnTo>
                    <a:pt x="436626" y="19050"/>
                  </a:lnTo>
                  <a:lnTo>
                    <a:pt x="436626" y="0"/>
                  </a:lnTo>
                  <a:lnTo>
                    <a:pt x="436626" y="19050"/>
                  </a:lnTo>
                  <a:lnTo>
                    <a:pt x="436626" y="0"/>
                  </a:lnTo>
                  <a:cubicBezTo>
                    <a:pt x="677799" y="0"/>
                    <a:pt x="873379" y="195453"/>
                    <a:pt x="873379" y="436626"/>
                  </a:cubicBezTo>
                  <a:cubicBezTo>
                    <a:pt x="873379" y="443865"/>
                    <a:pt x="869315" y="450469"/>
                    <a:pt x="862838" y="453644"/>
                  </a:cubicBezTo>
                  <a:lnTo>
                    <a:pt x="854329" y="436626"/>
                  </a:lnTo>
                  <a:lnTo>
                    <a:pt x="873379" y="436626"/>
                  </a:lnTo>
                  <a:cubicBezTo>
                    <a:pt x="873379" y="677799"/>
                    <a:pt x="677926" y="873252"/>
                    <a:pt x="436753" y="873252"/>
                  </a:cubicBezTo>
                  <a:lnTo>
                    <a:pt x="436753" y="854202"/>
                  </a:lnTo>
                  <a:lnTo>
                    <a:pt x="436753" y="835152"/>
                  </a:lnTo>
                  <a:lnTo>
                    <a:pt x="436753" y="854202"/>
                  </a:lnTo>
                  <a:lnTo>
                    <a:pt x="436753" y="873252"/>
                  </a:lnTo>
                  <a:cubicBezTo>
                    <a:pt x="195453" y="873379"/>
                    <a:pt x="0" y="677799"/>
                    <a:pt x="0" y="436626"/>
                  </a:cubicBezTo>
                  <a:lnTo>
                    <a:pt x="19050" y="436626"/>
                  </a:lnTo>
                  <a:lnTo>
                    <a:pt x="0" y="436626"/>
                  </a:lnTo>
                  <a:moveTo>
                    <a:pt x="38100" y="436626"/>
                  </a:moveTo>
                  <a:lnTo>
                    <a:pt x="19050" y="436626"/>
                  </a:lnTo>
                  <a:lnTo>
                    <a:pt x="38100" y="436626"/>
                  </a:lnTo>
                  <a:cubicBezTo>
                    <a:pt x="38100" y="656844"/>
                    <a:pt x="216535" y="835279"/>
                    <a:pt x="436626" y="835279"/>
                  </a:cubicBezTo>
                  <a:cubicBezTo>
                    <a:pt x="447167" y="835279"/>
                    <a:pt x="455676" y="843788"/>
                    <a:pt x="455676" y="854329"/>
                  </a:cubicBezTo>
                  <a:cubicBezTo>
                    <a:pt x="455676" y="864870"/>
                    <a:pt x="447167" y="873379"/>
                    <a:pt x="436626" y="873379"/>
                  </a:cubicBezTo>
                  <a:cubicBezTo>
                    <a:pt x="426085" y="873379"/>
                    <a:pt x="417576" y="864870"/>
                    <a:pt x="417576" y="854329"/>
                  </a:cubicBezTo>
                  <a:cubicBezTo>
                    <a:pt x="417576" y="843788"/>
                    <a:pt x="426085" y="835279"/>
                    <a:pt x="436626" y="835279"/>
                  </a:cubicBezTo>
                  <a:cubicBezTo>
                    <a:pt x="656717" y="835279"/>
                    <a:pt x="835152" y="656844"/>
                    <a:pt x="835152" y="436753"/>
                  </a:cubicBezTo>
                  <a:cubicBezTo>
                    <a:pt x="835152" y="429514"/>
                    <a:pt x="839216" y="422910"/>
                    <a:pt x="845693" y="419735"/>
                  </a:cubicBezTo>
                  <a:lnTo>
                    <a:pt x="854202" y="436753"/>
                  </a:lnTo>
                  <a:lnTo>
                    <a:pt x="835152" y="436753"/>
                  </a:lnTo>
                  <a:cubicBezTo>
                    <a:pt x="835279" y="216535"/>
                    <a:pt x="656844" y="38100"/>
                    <a:pt x="436626" y="38100"/>
                  </a:cubicBezTo>
                  <a:cubicBezTo>
                    <a:pt x="426085" y="38100"/>
                    <a:pt x="417576" y="29591"/>
                    <a:pt x="417576" y="19050"/>
                  </a:cubicBezTo>
                  <a:lnTo>
                    <a:pt x="436626" y="19050"/>
                  </a:lnTo>
                  <a:lnTo>
                    <a:pt x="436626" y="38100"/>
                  </a:lnTo>
                  <a:cubicBezTo>
                    <a:pt x="216535" y="38100"/>
                    <a:pt x="38100" y="216535"/>
                    <a:pt x="38100" y="436626"/>
                  </a:cubicBezTo>
                  <a:close/>
                </a:path>
              </a:pathLst>
            </a:custGeom>
            <a:solidFill>
              <a:srgbClr val="018CE1"/>
            </a:solidFill>
          </p:spPr>
        </p:sp>
      </p:grpSp>
      <p:sp>
        <p:nvSpPr>
          <p:cNvPr id="16" name="TextBox 16"/>
          <p:cNvSpPr txBox="1"/>
          <p:nvPr/>
        </p:nvSpPr>
        <p:spPr>
          <a:xfrm>
            <a:off x="8142045" y="5200650"/>
            <a:ext cx="53013" cy="244465"/>
          </a:xfrm>
          <a:prstGeom prst="rect">
            <a:avLst/>
          </a:prstGeom>
        </p:spPr>
        <p:txBody>
          <a:bodyPr lIns="0" tIns="0" rIns="0" bIns="0" rtlCol="0" anchor="t">
            <a:spAutoFit/>
          </a:bodyPr>
          <a:lstStyle/>
          <a:p>
            <a:pPr algn="ctr">
              <a:lnSpc>
                <a:spcPts val="3095"/>
              </a:lnSpc>
            </a:pPr>
            <a:r>
              <a:rPr lang="en-US" sz="3095">
                <a:solidFill>
                  <a:srgbClr val="00002E"/>
                </a:solidFill>
                <a:latin typeface="Nunito Bold"/>
                <a:ea typeface="Nunito Bold"/>
                <a:cs typeface="Nunito Bold"/>
                <a:sym typeface="Nunito Bold"/>
              </a:rPr>
              <a:t>2</a:t>
            </a:r>
            <a:endParaRPr lang="en-US" sz="3095">
              <a:solidFill>
                <a:srgbClr val="00002E"/>
              </a:solidFill>
              <a:latin typeface="Nunito Bold"/>
              <a:ea typeface="Nunito Bold"/>
              <a:cs typeface="Nunito Bold"/>
              <a:sym typeface="Nunito Bold"/>
            </a:endParaRPr>
          </a:p>
        </p:txBody>
      </p:sp>
      <p:sp>
        <p:nvSpPr>
          <p:cNvPr id="17" name="TextBox 17"/>
          <p:cNvSpPr txBox="1"/>
          <p:nvPr/>
        </p:nvSpPr>
        <p:spPr>
          <a:xfrm>
            <a:off x="9873020" y="5064205"/>
            <a:ext cx="3092828" cy="327511"/>
          </a:xfrm>
          <a:prstGeom prst="rect">
            <a:avLst/>
          </a:prstGeom>
        </p:spPr>
        <p:txBody>
          <a:bodyPr lIns="0" tIns="0" rIns="0" bIns="0" rtlCol="0" anchor="t">
            <a:spAutoFit/>
          </a:bodyPr>
          <a:lstStyle/>
          <a:p>
            <a:pPr algn="l">
              <a:lnSpc>
                <a:spcPts val="3225"/>
              </a:lnSpc>
            </a:pPr>
            <a:r>
              <a:rPr lang="en-US" sz="2580">
                <a:solidFill>
                  <a:srgbClr val="00002E"/>
                </a:solidFill>
                <a:latin typeface="Nunito Bold"/>
                <a:ea typeface="Nunito Bold"/>
                <a:cs typeface="Nunito Bold"/>
                <a:sym typeface="Nunito Bold"/>
              </a:rPr>
              <a:t>Secondary Goals</a:t>
            </a:r>
            <a:endParaRPr lang="en-US" sz="2580">
              <a:solidFill>
                <a:srgbClr val="00002E"/>
              </a:solidFill>
              <a:latin typeface="Nunito Bold"/>
              <a:ea typeface="Nunito Bold"/>
              <a:cs typeface="Nunito Bold"/>
              <a:sym typeface="Nunito Bold"/>
            </a:endParaRPr>
          </a:p>
        </p:txBody>
      </p:sp>
      <p:sp>
        <p:nvSpPr>
          <p:cNvPr id="18" name="TextBox 18"/>
          <p:cNvSpPr txBox="1"/>
          <p:nvPr/>
        </p:nvSpPr>
        <p:spPr>
          <a:xfrm>
            <a:off x="9873020" y="5564416"/>
            <a:ext cx="7349014" cy="885170"/>
          </a:xfrm>
          <a:prstGeom prst="rect">
            <a:avLst/>
          </a:prstGeom>
        </p:spPr>
        <p:txBody>
          <a:bodyPr lIns="0" tIns="0" rIns="0" bIns="0" rtlCol="0" anchor="t">
            <a:spAutoFit/>
          </a:bodyPr>
          <a:lstStyle/>
          <a:p>
            <a:pPr algn="l">
              <a:lnSpc>
                <a:spcPts val="3505"/>
              </a:lnSpc>
            </a:pPr>
            <a:r>
              <a:rPr lang="en-US" sz="2195">
                <a:solidFill>
                  <a:srgbClr val="00002E"/>
                </a:solidFill>
                <a:latin typeface="PT Sans" panose="020B0503020203020204"/>
                <a:ea typeface="PT Sans" panose="020B0503020203020204"/>
                <a:cs typeface="PT Sans" panose="020B0503020203020204"/>
                <a:sym typeface="PT Sans" panose="020B0503020203020204"/>
              </a:rPr>
              <a:t>Curate diverse datasets, continuously improve models, and collaborate with organizations for wider adoption.</a:t>
            </a:r>
            <a:endParaRPr lang="en-US" sz="2195">
              <a:solidFill>
                <a:srgbClr val="00002E"/>
              </a:solidFill>
              <a:latin typeface="PT Sans" panose="020B0503020203020204"/>
              <a:ea typeface="PT Sans" panose="020B0503020203020204"/>
              <a:cs typeface="PT Sans" panose="020B0503020203020204"/>
              <a:sym typeface="PT Sans" panose="020B0503020203020204"/>
            </a:endParaRPr>
          </a:p>
        </p:txBody>
      </p:sp>
      <p:grpSp>
        <p:nvGrpSpPr>
          <p:cNvPr id="19" name="Group 19"/>
          <p:cNvGrpSpPr/>
          <p:nvPr/>
        </p:nvGrpSpPr>
        <p:grpSpPr>
          <a:xfrm rot="0">
            <a:off x="7922642" y="7350770"/>
            <a:ext cx="654993" cy="654993"/>
            <a:chOff x="0" y="0"/>
            <a:chExt cx="873323" cy="873323"/>
          </a:xfrm>
        </p:grpSpPr>
        <p:sp>
          <p:nvSpPr>
            <p:cNvPr id="20" name="Freeform 20"/>
            <p:cNvSpPr/>
            <p:nvPr/>
          </p:nvSpPr>
          <p:spPr>
            <a:xfrm>
              <a:off x="19050" y="19050"/>
              <a:ext cx="835279" cy="835279"/>
            </a:xfrm>
            <a:custGeom>
              <a:avLst/>
              <a:gdLst/>
              <a:ahLst/>
              <a:cxnLst/>
              <a:rect l="l" t="t" r="r" b="b"/>
              <a:pathLst>
                <a:path w="835279" h="835279">
                  <a:moveTo>
                    <a:pt x="0" y="417576"/>
                  </a:moveTo>
                  <a:cubicBezTo>
                    <a:pt x="0" y="186944"/>
                    <a:pt x="186944" y="0"/>
                    <a:pt x="417576" y="0"/>
                  </a:cubicBezTo>
                  <a:cubicBezTo>
                    <a:pt x="648208" y="0"/>
                    <a:pt x="835279" y="186944"/>
                    <a:pt x="835279" y="417576"/>
                  </a:cubicBezTo>
                  <a:cubicBezTo>
                    <a:pt x="835279" y="648208"/>
                    <a:pt x="648208" y="835279"/>
                    <a:pt x="417576" y="835279"/>
                  </a:cubicBezTo>
                  <a:cubicBezTo>
                    <a:pt x="186944" y="835279"/>
                    <a:pt x="0" y="648208"/>
                    <a:pt x="0" y="417576"/>
                  </a:cubicBezTo>
                  <a:close/>
                </a:path>
              </a:pathLst>
            </a:custGeom>
            <a:solidFill>
              <a:srgbClr val="F3F3FF"/>
            </a:solidFill>
          </p:spPr>
        </p:sp>
        <p:sp>
          <p:nvSpPr>
            <p:cNvPr id="21" name="Freeform 21"/>
            <p:cNvSpPr/>
            <p:nvPr/>
          </p:nvSpPr>
          <p:spPr>
            <a:xfrm>
              <a:off x="0" y="0"/>
              <a:ext cx="873379" cy="873379"/>
            </a:xfrm>
            <a:custGeom>
              <a:avLst/>
              <a:gdLst/>
              <a:ahLst/>
              <a:cxnLst/>
              <a:rect l="l" t="t" r="r" b="b"/>
              <a:pathLst>
                <a:path w="873379" h="873379">
                  <a:moveTo>
                    <a:pt x="0" y="436626"/>
                  </a:moveTo>
                  <a:cubicBezTo>
                    <a:pt x="0" y="195453"/>
                    <a:pt x="195453" y="0"/>
                    <a:pt x="436626" y="0"/>
                  </a:cubicBezTo>
                  <a:cubicBezTo>
                    <a:pt x="447167" y="0"/>
                    <a:pt x="455676" y="8509"/>
                    <a:pt x="455676" y="19050"/>
                  </a:cubicBezTo>
                  <a:lnTo>
                    <a:pt x="436626" y="19050"/>
                  </a:lnTo>
                  <a:lnTo>
                    <a:pt x="436626" y="0"/>
                  </a:lnTo>
                  <a:lnTo>
                    <a:pt x="436626" y="19050"/>
                  </a:lnTo>
                  <a:lnTo>
                    <a:pt x="436626" y="0"/>
                  </a:lnTo>
                  <a:cubicBezTo>
                    <a:pt x="677799" y="0"/>
                    <a:pt x="873379" y="195453"/>
                    <a:pt x="873379" y="436626"/>
                  </a:cubicBezTo>
                  <a:cubicBezTo>
                    <a:pt x="873379" y="443865"/>
                    <a:pt x="869315" y="450469"/>
                    <a:pt x="862838" y="453644"/>
                  </a:cubicBezTo>
                  <a:lnTo>
                    <a:pt x="854329" y="436626"/>
                  </a:lnTo>
                  <a:lnTo>
                    <a:pt x="873379" y="436626"/>
                  </a:lnTo>
                  <a:cubicBezTo>
                    <a:pt x="873379" y="677799"/>
                    <a:pt x="677926" y="873252"/>
                    <a:pt x="436753" y="873252"/>
                  </a:cubicBezTo>
                  <a:lnTo>
                    <a:pt x="436753" y="854202"/>
                  </a:lnTo>
                  <a:lnTo>
                    <a:pt x="436753" y="835152"/>
                  </a:lnTo>
                  <a:lnTo>
                    <a:pt x="436753" y="854202"/>
                  </a:lnTo>
                  <a:lnTo>
                    <a:pt x="436753" y="873252"/>
                  </a:lnTo>
                  <a:cubicBezTo>
                    <a:pt x="195453" y="873379"/>
                    <a:pt x="0" y="677799"/>
                    <a:pt x="0" y="436626"/>
                  </a:cubicBezTo>
                  <a:lnTo>
                    <a:pt x="19050" y="436626"/>
                  </a:lnTo>
                  <a:lnTo>
                    <a:pt x="0" y="436626"/>
                  </a:lnTo>
                  <a:moveTo>
                    <a:pt x="38100" y="436626"/>
                  </a:moveTo>
                  <a:lnTo>
                    <a:pt x="19050" y="436626"/>
                  </a:lnTo>
                  <a:lnTo>
                    <a:pt x="38100" y="436626"/>
                  </a:lnTo>
                  <a:cubicBezTo>
                    <a:pt x="38100" y="656844"/>
                    <a:pt x="216535" y="835279"/>
                    <a:pt x="436626" y="835279"/>
                  </a:cubicBezTo>
                  <a:cubicBezTo>
                    <a:pt x="447167" y="835279"/>
                    <a:pt x="455676" y="843788"/>
                    <a:pt x="455676" y="854329"/>
                  </a:cubicBezTo>
                  <a:cubicBezTo>
                    <a:pt x="455676" y="864870"/>
                    <a:pt x="447167" y="873379"/>
                    <a:pt x="436626" y="873379"/>
                  </a:cubicBezTo>
                  <a:cubicBezTo>
                    <a:pt x="426085" y="873379"/>
                    <a:pt x="417576" y="864870"/>
                    <a:pt x="417576" y="854329"/>
                  </a:cubicBezTo>
                  <a:cubicBezTo>
                    <a:pt x="417576" y="843788"/>
                    <a:pt x="426085" y="835279"/>
                    <a:pt x="436626" y="835279"/>
                  </a:cubicBezTo>
                  <a:cubicBezTo>
                    <a:pt x="656717" y="835279"/>
                    <a:pt x="835152" y="656844"/>
                    <a:pt x="835152" y="436753"/>
                  </a:cubicBezTo>
                  <a:cubicBezTo>
                    <a:pt x="835152" y="429514"/>
                    <a:pt x="839216" y="422910"/>
                    <a:pt x="845693" y="419735"/>
                  </a:cubicBezTo>
                  <a:lnTo>
                    <a:pt x="854202" y="436753"/>
                  </a:lnTo>
                  <a:lnTo>
                    <a:pt x="835152" y="436753"/>
                  </a:lnTo>
                  <a:cubicBezTo>
                    <a:pt x="835279" y="216535"/>
                    <a:pt x="656844" y="38100"/>
                    <a:pt x="436626" y="38100"/>
                  </a:cubicBezTo>
                  <a:cubicBezTo>
                    <a:pt x="426085" y="38100"/>
                    <a:pt x="417576" y="29591"/>
                    <a:pt x="417576" y="19050"/>
                  </a:cubicBezTo>
                  <a:lnTo>
                    <a:pt x="436626" y="19050"/>
                  </a:lnTo>
                  <a:lnTo>
                    <a:pt x="436626" y="38100"/>
                  </a:lnTo>
                  <a:cubicBezTo>
                    <a:pt x="216535" y="38100"/>
                    <a:pt x="38100" y="216535"/>
                    <a:pt x="38100" y="436626"/>
                  </a:cubicBezTo>
                  <a:close/>
                </a:path>
              </a:pathLst>
            </a:custGeom>
            <a:solidFill>
              <a:srgbClr val="DA33BF"/>
            </a:solidFill>
          </p:spPr>
        </p:sp>
      </p:grpSp>
      <p:sp>
        <p:nvSpPr>
          <p:cNvPr id="22" name="TextBox 22"/>
          <p:cNvSpPr txBox="1"/>
          <p:nvPr/>
        </p:nvSpPr>
        <p:spPr>
          <a:xfrm>
            <a:off x="8134589" y="7517934"/>
            <a:ext cx="53013" cy="244465"/>
          </a:xfrm>
          <a:prstGeom prst="rect">
            <a:avLst/>
          </a:prstGeom>
        </p:spPr>
        <p:txBody>
          <a:bodyPr lIns="0" tIns="0" rIns="0" bIns="0" rtlCol="0" anchor="t">
            <a:spAutoFit/>
          </a:bodyPr>
          <a:lstStyle/>
          <a:p>
            <a:pPr algn="ctr">
              <a:lnSpc>
                <a:spcPts val="3095"/>
              </a:lnSpc>
            </a:pPr>
            <a:r>
              <a:rPr lang="en-US" sz="3095">
                <a:solidFill>
                  <a:srgbClr val="00002E"/>
                </a:solidFill>
                <a:latin typeface="Nunito Bold"/>
                <a:ea typeface="Nunito Bold"/>
                <a:cs typeface="Nunito Bold"/>
                <a:sym typeface="Nunito Bold"/>
              </a:rPr>
              <a:t>3</a:t>
            </a:r>
            <a:endParaRPr lang="en-US" sz="3095">
              <a:solidFill>
                <a:srgbClr val="00002E"/>
              </a:solidFill>
              <a:latin typeface="Nunito Bold"/>
              <a:ea typeface="Nunito Bold"/>
              <a:cs typeface="Nunito Bold"/>
              <a:sym typeface="Nunito Bold"/>
            </a:endParaRPr>
          </a:p>
        </p:txBody>
      </p:sp>
      <p:sp>
        <p:nvSpPr>
          <p:cNvPr id="23" name="TextBox 23"/>
          <p:cNvSpPr txBox="1"/>
          <p:nvPr/>
        </p:nvSpPr>
        <p:spPr>
          <a:xfrm>
            <a:off x="9873020" y="7366426"/>
            <a:ext cx="3092828" cy="327511"/>
          </a:xfrm>
          <a:prstGeom prst="rect">
            <a:avLst/>
          </a:prstGeom>
        </p:spPr>
        <p:txBody>
          <a:bodyPr lIns="0" tIns="0" rIns="0" bIns="0" rtlCol="0" anchor="t">
            <a:spAutoFit/>
          </a:bodyPr>
          <a:lstStyle/>
          <a:p>
            <a:pPr algn="l">
              <a:lnSpc>
                <a:spcPts val="3225"/>
              </a:lnSpc>
            </a:pPr>
            <a:r>
              <a:rPr lang="en-US" sz="2580">
                <a:solidFill>
                  <a:srgbClr val="00002E"/>
                </a:solidFill>
                <a:latin typeface="Nunito Bold"/>
                <a:ea typeface="Nunito Bold"/>
                <a:cs typeface="Nunito Bold"/>
                <a:sym typeface="Nunito Bold"/>
              </a:rPr>
              <a:t>Long-term Vision</a:t>
            </a:r>
            <a:endParaRPr lang="en-US" sz="2580">
              <a:solidFill>
                <a:srgbClr val="00002E"/>
              </a:solidFill>
              <a:latin typeface="Nunito Bold"/>
              <a:ea typeface="Nunito Bold"/>
              <a:cs typeface="Nunito Bold"/>
              <a:sym typeface="Nunito Bold"/>
            </a:endParaRPr>
          </a:p>
        </p:txBody>
      </p:sp>
      <p:sp>
        <p:nvSpPr>
          <p:cNvPr id="24" name="TextBox 24"/>
          <p:cNvSpPr txBox="1"/>
          <p:nvPr/>
        </p:nvSpPr>
        <p:spPr>
          <a:xfrm>
            <a:off x="9873020" y="7866637"/>
            <a:ext cx="7349014" cy="885170"/>
          </a:xfrm>
          <a:prstGeom prst="rect">
            <a:avLst/>
          </a:prstGeom>
        </p:spPr>
        <p:txBody>
          <a:bodyPr lIns="0" tIns="0" rIns="0" bIns="0" rtlCol="0" anchor="t">
            <a:spAutoFit/>
          </a:bodyPr>
          <a:lstStyle/>
          <a:p>
            <a:pPr algn="l">
              <a:lnSpc>
                <a:spcPts val="3505"/>
              </a:lnSpc>
            </a:pPr>
            <a:r>
              <a:rPr lang="en-US" sz="2195">
                <a:solidFill>
                  <a:srgbClr val="00002E"/>
                </a:solidFill>
                <a:latin typeface="PT Sans" panose="020B0503020203020204"/>
                <a:ea typeface="PT Sans" panose="020B0503020203020204"/>
                <a:cs typeface="PT Sans" panose="020B0503020203020204"/>
                <a:sym typeface="PT Sans" panose="020B0503020203020204"/>
              </a:rPr>
              <a:t>Create a more inclusive society by breaking down communication barriers between deaf and blind individuals.</a:t>
            </a:r>
            <a:endParaRPr lang="en-US" sz="2195">
              <a:solidFill>
                <a:srgbClr val="00002E"/>
              </a:solidFill>
              <a:latin typeface="PT Sans" panose="020B0503020203020204"/>
              <a:ea typeface="PT Sans" panose="020B0503020203020204"/>
              <a:cs typeface="PT Sans" panose="020B0503020203020204"/>
              <a:sym typeface="PT Sans" panose="020B0503020203020204"/>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4606</Words>
  <Application>WPS Presentation</Application>
  <PresentationFormat>On-screen Show (4:3)</PresentationFormat>
  <Paragraphs>245</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Nunito Bold</vt:lpstr>
      <vt:lpstr>Nunito</vt:lpstr>
      <vt:lpstr>PT Sans</vt:lpstr>
      <vt:lpstr>Arial</vt:lpstr>
      <vt:lpstr>PT Sans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Silent-Talk-Bridging-Communication-for-Deaf-and-Blind (1).pptx</dc:title>
  <dc:creator/>
  <cp:lastModifiedBy>harsh</cp:lastModifiedBy>
  <cp:revision>4</cp:revision>
  <dcterms:created xsi:type="dcterms:W3CDTF">2006-08-16T00:00:00Z</dcterms:created>
  <dcterms:modified xsi:type="dcterms:W3CDTF">2024-11-08T06:46:17Z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1ED81D6DD03245B3AA3D192C1D65DCF5_12</vt:lpwstr>
  </property>
  <property fmtid="{D5CDD505-2E9C-101B-9397-08002B2CF9AE}" pid="3" name="KSOProductBuildVer">
    <vt:lpwstr>1033-12.2.0.18607</vt:lpwstr>
  </property>
</Properties>
</file>